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3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9" r:id="rId10"/>
    <p:sldId id="264" r:id="rId11"/>
    <p:sldId id="265" r:id="rId12"/>
    <p:sldId id="274" r:id="rId13"/>
    <p:sldId id="280" r:id="rId14"/>
    <p:sldId id="275" r:id="rId15"/>
    <p:sldId id="283" r:id="rId16"/>
    <p:sldId id="277" r:id="rId17"/>
    <p:sldId id="278" r:id="rId18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20"/>
      <p:bold r:id="rId21"/>
    </p:embeddedFont>
    <p:embeddedFont>
      <p:font typeface="Titillium Web" panose="020B0600000101010101" charset="0"/>
      <p:regular r:id="rId22"/>
      <p:bold r:id="rId23"/>
      <p:italic r:id="rId24"/>
      <p:boldItalic r:id="rId25"/>
    </p:embeddedFont>
    <p:embeddedFont>
      <p:font typeface="나눔스퀘어 Bold" panose="020B0600000101010101" pitchFamily="50" charset="-127"/>
      <p:bold r:id="rId26"/>
    </p:embeddedFont>
    <p:embeddedFont>
      <p:font typeface="나눔스퀘어 ExtraBold" panose="020B0600000101010101" pitchFamily="50" charset="-127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lticampus" initials="m" lastIdx="2" clrIdx="0">
    <p:extLst>
      <p:ext uri="{19B8F6BF-5375-455C-9EA6-DF929625EA0E}">
        <p15:presenceInfo xmlns:p15="http://schemas.microsoft.com/office/powerpoint/2012/main" userId="a8572c1163a0986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47044" autoAdjust="0"/>
  </p:normalViewPr>
  <p:slideViewPr>
    <p:cSldViewPr snapToGrid="0">
      <p:cViewPr varScale="1">
        <p:scale>
          <a:sx n="54" d="100"/>
          <a:sy n="54" d="100"/>
        </p:scale>
        <p:origin x="231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dirty="0" smtClean="0"/>
              <a:t>안녕하세요</a:t>
            </a:r>
            <a:endParaRPr dirty="0" smtClean="0"/>
          </a:p>
          <a:p>
            <a:pPr marL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" dirty="0" smtClean="0"/>
              <a:t>하이퍼레저 패브릭을 이용한 부동산 거래 내역 조회, Bloom 발표를 맡은 장우영입니다.</a:t>
            </a:r>
            <a:endParaRPr dirty="0" smtClean="0"/>
          </a:p>
          <a:p>
            <a:pPr marL="0" lvl="0" indent="0" algn="l" rtl="0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저희 프로젝트 이름은 Bloom입니다. 아시다시피 Bloom은 Blockchain과 방을 뜻하는 Room을 합성한 말로써 부동산에 블록체인을 접목시켰습니다.</a:t>
            </a: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3058e631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83058e631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구현 부분입니다.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err="1" smtClean="0">
                <a:solidFill>
                  <a:schemeClr val="dk1"/>
                </a:solidFill>
              </a:rPr>
              <a:t>백엔드</a:t>
            </a:r>
            <a:r>
              <a:rPr lang="ko-KR" altLang="en-US" sz="1000" dirty="0" smtClean="0">
                <a:solidFill>
                  <a:schemeClr val="dk1"/>
                </a:solidFill>
              </a:rPr>
              <a:t> 부분은 </a:t>
            </a:r>
            <a:r>
              <a:rPr lang="en-US" altLang="ko-KR" sz="1000" dirty="0" smtClean="0">
                <a:solidFill>
                  <a:schemeClr val="dk1"/>
                </a:solidFill>
              </a:rPr>
              <a:t>Swagger API</a:t>
            </a:r>
            <a:r>
              <a:rPr lang="ko-KR" altLang="en-US" sz="1000" dirty="0" smtClean="0">
                <a:solidFill>
                  <a:schemeClr val="dk1"/>
                </a:solidFill>
              </a:rPr>
              <a:t>를 통해 간략하게만 </a:t>
            </a:r>
            <a:r>
              <a:rPr lang="ko-KR" altLang="en-US" sz="1000" dirty="0" err="1" smtClean="0">
                <a:solidFill>
                  <a:schemeClr val="dk1"/>
                </a:solidFill>
              </a:rPr>
              <a:t>설명드리겠습니다</a:t>
            </a:r>
            <a:r>
              <a:rPr lang="en-US" altLang="ko-KR" sz="1000" dirty="0" smtClean="0">
                <a:solidFill>
                  <a:schemeClr val="dk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err="1" smtClean="0">
                <a:solidFill>
                  <a:schemeClr val="dk1"/>
                </a:solidFill>
              </a:rPr>
              <a:t>도로명</a:t>
            </a:r>
            <a:r>
              <a:rPr lang="ko-KR" altLang="en-US" sz="1000" dirty="0" smtClean="0">
                <a:solidFill>
                  <a:schemeClr val="dk1"/>
                </a:solidFill>
              </a:rPr>
              <a:t> 주소 검색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smtClean="0">
                <a:solidFill>
                  <a:schemeClr val="dk1"/>
                </a:solidFill>
              </a:rPr>
              <a:t>공인중개사 등록</a:t>
            </a:r>
            <a:r>
              <a:rPr lang="en-US" altLang="ko-KR" sz="1000" dirty="0" smtClean="0">
                <a:solidFill>
                  <a:schemeClr val="dk1"/>
                </a:solidFill>
              </a:rPr>
              <a:t>, </a:t>
            </a:r>
            <a:r>
              <a:rPr lang="ko-KR" altLang="en-US" sz="1000" dirty="0" smtClean="0">
                <a:solidFill>
                  <a:schemeClr val="dk1"/>
                </a:solidFill>
              </a:rPr>
              <a:t>삭제</a:t>
            </a:r>
            <a:r>
              <a:rPr lang="en-US" altLang="ko-KR" sz="1000" dirty="0" smtClean="0">
                <a:solidFill>
                  <a:schemeClr val="dk1"/>
                </a:solidFill>
              </a:rPr>
              <a:t>, </a:t>
            </a:r>
            <a:r>
              <a:rPr lang="ko-KR" altLang="en-US" sz="1000" dirty="0" smtClean="0">
                <a:solidFill>
                  <a:schemeClr val="dk1"/>
                </a:solidFill>
              </a:rPr>
              <a:t>조회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smtClean="0">
                <a:solidFill>
                  <a:schemeClr val="dk1"/>
                </a:solidFill>
              </a:rPr>
              <a:t>거래 내역 </a:t>
            </a:r>
            <a:r>
              <a:rPr lang="en-US" altLang="ko-KR" sz="1000" dirty="0" smtClean="0">
                <a:solidFill>
                  <a:schemeClr val="dk1"/>
                </a:solidFill>
              </a:rPr>
              <a:t>Fabric </a:t>
            </a:r>
            <a:r>
              <a:rPr lang="ko-KR" altLang="en-US" sz="1000" dirty="0" smtClean="0">
                <a:solidFill>
                  <a:schemeClr val="dk1"/>
                </a:solidFill>
              </a:rPr>
              <a:t>저장</a:t>
            </a:r>
            <a:r>
              <a:rPr lang="en-US" altLang="ko-KR" sz="1000" dirty="0" smtClean="0">
                <a:solidFill>
                  <a:schemeClr val="dk1"/>
                </a:solidFill>
              </a:rPr>
              <a:t>, </a:t>
            </a:r>
            <a:r>
              <a:rPr lang="ko-KR" altLang="en-US" sz="1000" dirty="0" smtClean="0">
                <a:solidFill>
                  <a:schemeClr val="dk1"/>
                </a:solidFill>
              </a:rPr>
              <a:t>정보 조회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smtClean="0">
                <a:solidFill>
                  <a:schemeClr val="dk1"/>
                </a:solidFill>
              </a:rPr>
              <a:t>이미지 저장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smtClean="0">
                <a:solidFill>
                  <a:schemeClr val="dk1"/>
                </a:solidFill>
              </a:rPr>
              <a:t>상태 내역 </a:t>
            </a:r>
            <a:r>
              <a:rPr lang="en-US" altLang="ko-KR" sz="1000" dirty="0" smtClean="0">
                <a:solidFill>
                  <a:schemeClr val="dk1"/>
                </a:solidFill>
              </a:rPr>
              <a:t>Fabric </a:t>
            </a:r>
            <a:r>
              <a:rPr lang="ko-KR" altLang="en-US" sz="1000" dirty="0" smtClean="0">
                <a:solidFill>
                  <a:schemeClr val="dk1"/>
                </a:solidFill>
              </a:rPr>
              <a:t>저장</a:t>
            </a:r>
            <a:r>
              <a:rPr lang="en-US" altLang="ko-KR" sz="1000" dirty="0" smtClean="0">
                <a:solidFill>
                  <a:schemeClr val="dk1"/>
                </a:solidFill>
              </a:rPr>
              <a:t>, </a:t>
            </a:r>
            <a:r>
              <a:rPr lang="ko-KR" altLang="en-US" sz="1000" dirty="0" smtClean="0">
                <a:solidFill>
                  <a:schemeClr val="dk1"/>
                </a:solidFill>
              </a:rPr>
              <a:t>정보 조회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smtClean="0">
                <a:solidFill>
                  <a:schemeClr val="dk1"/>
                </a:solidFill>
              </a:rPr>
              <a:t>공인중개사 랭킹 정보 조회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smtClean="0">
                <a:solidFill>
                  <a:schemeClr val="dk1"/>
                </a:solidFill>
              </a:rPr>
              <a:t>최근 검색과 최근 검색 내역 삭제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smtClean="0">
                <a:solidFill>
                  <a:schemeClr val="dk1"/>
                </a:solidFill>
              </a:rPr>
              <a:t>카카오 로그인 </a:t>
            </a:r>
            <a:r>
              <a:rPr lang="en-US" altLang="ko-KR" sz="1000" dirty="0" smtClean="0">
                <a:solidFill>
                  <a:schemeClr val="dk1"/>
                </a:solidFill>
              </a:rPr>
              <a:t>API</a:t>
            </a:r>
            <a:r>
              <a:rPr lang="ko-KR" altLang="en-US" sz="1000" dirty="0" smtClean="0">
                <a:solidFill>
                  <a:schemeClr val="dk1"/>
                </a:solidFill>
              </a:rPr>
              <a:t>와 </a:t>
            </a:r>
            <a:r>
              <a:rPr lang="en-US" altLang="ko-KR" sz="1000" dirty="0" smtClean="0">
                <a:solidFill>
                  <a:schemeClr val="dk1"/>
                </a:solidFill>
              </a:rPr>
              <a:t>JWT</a:t>
            </a:r>
            <a:r>
              <a:rPr lang="ko-KR" altLang="en-US" sz="1000" dirty="0" smtClean="0">
                <a:solidFill>
                  <a:schemeClr val="dk1"/>
                </a:solidFill>
              </a:rPr>
              <a:t>를 검증하는 회원 정보로 총 </a:t>
            </a:r>
            <a:r>
              <a:rPr lang="en-US" altLang="ko-KR" sz="1000" dirty="0" smtClean="0">
                <a:solidFill>
                  <a:schemeClr val="dk1"/>
                </a:solidFill>
              </a:rPr>
              <a:t>8</a:t>
            </a:r>
            <a:r>
              <a:rPr lang="ko-KR" altLang="en-US" sz="1000" dirty="0" smtClean="0">
                <a:solidFill>
                  <a:schemeClr val="dk1"/>
                </a:solidFill>
              </a:rPr>
              <a:t>개의 컨트롤러로 나누어 구현했습니다</a:t>
            </a:r>
            <a:r>
              <a:rPr lang="en-US" altLang="ko-KR" sz="1000" dirty="0" smtClean="0">
                <a:solidFill>
                  <a:schemeClr val="dk1"/>
                </a:solidFill>
              </a:rPr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smtClean="0">
                <a:solidFill>
                  <a:srgbClr val="3D3C40"/>
                </a:solidFill>
              </a:rPr>
              <a:t>다음은 체인 코드 부분입니다</a:t>
            </a:r>
            <a:r>
              <a:rPr lang="en-US" altLang="ko-KR" sz="1000" dirty="0" smtClean="0">
                <a:solidFill>
                  <a:srgbClr val="3D3C40"/>
                </a:solidFill>
              </a:rPr>
              <a:t>. </a:t>
            </a:r>
            <a:r>
              <a:rPr lang="ko-KR" altLang="en-US" sz="1000" dirty="0" smtClean="0">
                <a:solidFill>
                  <a:srgbClr val="3D3C40"/>
                </a:solidFill>
              </a:rPr>
              <a:t>저희는 거래 내역과 상태 내역 두 가지로 나누었습니다</a:t>
            </a:r>
            <a:r>
              <a:rPr lang="en-US" altLang="ko-KR" sz="1000" dirty="0" smtClean="0">
                <a:solidFill>
                  <a:srgbClr val="3D3C40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smtClean="0">
                <a:solidFill>
                  <a:srgbClr val="3D3C40"/>
                </a:solidFill>
              </a:rPr>
              <a:t>건물 내역 </a:t>
            </a:r>
            <a:r>
              <a:rPr lang="ko-KR" altLang="en-US" sz="1000" dirty="0" err="1" smtClean="0">
                <a:solidFill>
                  <a:srgbClr val="3D3C40"/>
                </a:solidFill>
              </a:rPr>
              <a:t>체인코드는</a:t>
            </a:r>
            <a:r>
              <a:rPr lang="ko-KR" altLang="en-US" sz="1000" dirty="0" smtClean="0">
                <a:solidFill>
                  <a:srgbClr val="3D3C40"/>
                </a:solidFill>
              </a:rPr>
              <a:t> 인덱스부터 만료 여부까지 총 </a:t>
            </a:r>
            <a:r>
              <a:rPr lang="en-US" altLang="ko-KR" sz="1000" dirty="0" smtClean="0">
                <a:solidFill>
                  <a:srgbClr val="3D3C40"/>
                </a:solidFill>
              </a:rPr>
              <a:t>15</a:t>
            </a:r>
            <a:r>
              <a:rPr lang="ko-KR" altLang="en-US" sz="1000" dirty="0" smtClean="0">
                <a:solidFill>
                  <a:srgbClr val="3D3C40"/>
                </a:solidFill>
              </a:rPr>
              <a:t>개의 정보로 구성되었습니다</a:t>
            </a:r>
            <a:r>
              <a:rPr lang="en-US" altLang="ko-KR" sz="1000" dirty="0" smtClean="0">
                <a:solidFill>
                  <a:srgbClr val="3D3C40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smtClean="0">
                <a:solidFill>
                  <a:srgbClr val="3D3C40"/>
                </a:solidFill>
              </a:rPr>
              <a:t>다음은 예시입니다</a:t>
            </a:r>
            <a:r>
              <a:rPr lang="en-US" altLang="ko-KR" sz="1000" dirty="0" smtClean="0">
                <a:solidFill>
                  <a:srgbClr val="3D3C40"/>
                </a:solidFill>
              </a:rPr>
              <a:t>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smtClean="0">
                <a:solidFill>
                  <a:srgbClr val="3D3C40"/>
                </a:solidFill>
              </a:rPr>
              <a:t>상태 내역 </a:t>
            </a:r>
            <a:r>
              <a:rPr lang="ko-KR" altLang="en-US" sz="1000" dirty="0" err="1" smtClean="0">
                <a:solidFill>
                  <a:srgbClr val="3D3C40"/>
                </a:solidFill>
              </a:rPr>
              <a:t>체인코드는</a:t>
            </a:r>
            <a:r>
              <a:rPr lang="ko-KR" altLang="en-US" sz="1000" dirty="0" smtClean="0">
                <a:solidFill>
                  <a:srgbClr val="3D3C40"/>
                </a:solidFill>
              </a:rPr>
              <a:t> 건물 내역에서 면적을 제외하고 카테고리를 추가했습니다</a:t>
            </a:r>
            <a:r>
              <a:rPr lang="en-US" altLang="ko-KR" sz="1000" dirty="0" smtClean="0">
                <a:solidFill>
                  <a:srgbClr val="3D3C4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27332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83058e6311_3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83058e6311_3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시연 부분입니다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시연은 영상으로 대체하며 </a:t>
            </a:r>
            <a:r>
              <a:rPr lang="ko-KR" altLang="en-US" dirty="0" err="1" smtClean="0"/>
              <a:t>설명드리겠습니다</a:t>
            </a:r>
            <a:r>
              <a:rPr lang="en-US" altLang="ko-KR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ko-KR" altLang="en-US" dirty="0" smtClean="0"/>
              <a:t>마지막으로 결론입니다</a:t>
            </a:r>
            <a:r>
              <a:rPr lang="en-US" altLang="ko-KR" dirty="0" smtClean="0"/>
              <a:t>.</a:t>
            </a:r>
          </a:p>
          <a:p>
            <a:pPr marL="139700" indent="0">
              <a:buNone/>
            </a:pPr>
            <a:r>
              <a:rPr lang="ko-KR" altLang="en-US" dirty="0" smtClean="0"/>
              <a:t>설명을 들으시니 </a:t>
            </a:r>
            <a:r>
              <a:rPr lang="en-US" altLang="ko-KR" dirty="0" smtClean="0"/>
              <a:t>Bloom</a:t>
            </a:r>
            <a:r>
              <a:rPr lang="ko-KR" altLang="en-US" dirty="0" smtClean="0"/>
              <a:t>을 사용하여 이전 내역을 미리 보고</a:t>
            </a:r>
          </a:p>
          <a:p>
            <a:pPr marL="139700" indent="0">
              <a:buNone/>
            </a:pPr>
            <a:r>
              <a:rPr lang="ko-KR" altLang="en-US" dirty="0" smtClean="0"/>
              <a:t>부동산과 거래하고 싶으시지는 않으신가요</a:t>
            </a:r>
            <a:r>
              <a:rPr lang="en-US" altLang="ko-KR" dirty="0" smtClean="0"/>
              <a:t>?</a:t>
            </a:r>
          </a:p>
          <a:p>
            <a:pPr marL="139700" indent="0">
              <a:buNone/>
            </a:pPr>
            <a:r>
              <a:rPr lang="en-US" altLang="ko-KR" dirty="0" smtClean="0"/>
              <a:t>Bloom</a:t>
            </a:r>
            <a:r>
              <a:rPr lang="ko-KR" altLang="en-US" dirty="0" smtClean="0"/>
              <a:t>을 사용하시면 보다 더 안전한 거래를 할 수 </a:t>
            </a:r>
            <a:r>
              <a:rPr lang="ko-KR" altLang="en-US" dirty="0" err="1" smtClean="0"/>
              <a:t>있을거라</a:t>
            </a:r>
            <a:r>
              <a:rPr lang="ko-KR" altLang="en-US" dirty="0" smtClean="0"/>
              <a:t> 생각합니다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9379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smtClean="0">
                <a:solidFill>
                  <a:schemeClr val="dk1"/>
                </a:solidFill>
              </a:rPr>
              <a:t>이상으로 </a:t>
            </a:r>
            <a:r>
              <a:rPr lang="en-US" altLang="ko-KR" sz="1000" dirty="0" smtClean="0">
                <a:solidFill>
                  <a:schemeClr val="dk1"/>
                </a:solidFill>
              </a:rPr>
              <a:t>Bloom </a:t>
            </a:r>
            <a:r>
              <a:rPr lang="ko-KR" altLang="en-US" sz="1000" dirty="0" smtClean="0">
                <a:solidFill>
                  <a:schemeClr val="dk1"/>
                </a:solidFill>
              </a:rPr>
              <a:t>발표 마치겠습니다</a:t>
            </a:r>
            <a:r>
              <a:rPr lang="en-US" altLang="ko-KR" sz="1000" dirty="0" smtClean="0">
                <a:solidFill>
                  <a:schemeClr val="dk1"/>
                </a:solidFill>
              </a:rPr>
              <a:t>. </a:t>
            </a:r>
            <a:r>
              <a:rPr lang="ko-KR" altLang="en-US" sz="1000" dirty="0" smtClean="0">
                <a:solidFill>
                  <a:schemeClr val="dk1"/>
                </a:solidFill>
              </a:rPr>
              <a:t>감사합니다</a:t>
            </a:r>
            <a:r>
              <a:rPr lang="en-US" altLang="ko-KR" sz="1000" dirty="0" smtClean="0">
                <a:solidFill>
                  <a:schemeClr val="dk1"/>
                </a:solidFill>
              </a:rPr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83058e6311_5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83058e6311_5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질문있으신 분 마이크를 켜고 질문해 주시면 되겠습니다.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000" dirty="0" smtClean="0">
                <a:solidFill>
                  <a:schemeClr val="dk1"/>
                </a:solidFill>
              </a:rPr>
              <a:t>목차는 다음과 같습니다</a:t>
            </a:r>
            <a:r>
              <a:rPr lang="en-US" altLang="ko-KR" sz="1000" dirty="0" smtClean="0">
                <a:solidFill>
                  <a:schemeClr val="dk1"/>
                </a:solidFill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000" dirty="0" smtClean="0">
                <a:solidFill>
                  <a:schemeClr val="dk1"/>
                </a:solidFill>
              </a:rPr>
              <a:t>팀 소개로 시작하여 결론으로 발표를 진행하겠습니다</a:t>
            </a:r>
            <a:r>
              <a:rPr lang="en-US" altLang="ko-KR" sz="1000" dirty="0" smtClean="0">
                <a:solidFill>
                  <a:schemeClr val="dk1"/>
                </a:solidFill>
              </a:rPr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3058e6311_5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3058e6311_5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팀 소개입니다.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dirty="0" smtClean="0"/>
              <a:t>저희 </a:t>
            </a:r>
            <a:r>
              <a:rPr lang="ko-KR" altLang="en-US" dirty="0" err="1" smtClean="0"/>
              <a:t>팀명은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Yang-</a:t>
            </a:r>
            <a:r>
              <a:rPr lang="en-US" altLang="ko-KR" dirty="0" err="1" smtClean="0"/>
              <a:t>Vengers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-KR" dirty="0" smtClean="0"/>
              <a:t>SSAFY 1</a:t>
            </a:r>
            <a:r>
              <a:rPr lang="ko-KR" altLang="en-US" dirty="0" smtClean="0"/>
              <a:t>학기에 </a:t>
            </a:r>
            <a:r>
              <a:rPr lang="en-US" altLang="ko-KR" dirty="0" smtClean="0"/>
              <a:t>5</a:t>
            </a:r>
            <a:r>
              <a:rPr lang="ko-KR" altLang="en-US" dirty="0" smtClean="0"/>
              <a:t>명 모두가 양유진 교수님께서 담당하셨던 </a:t>
            </a:r>
            <a:r>
              <a:rPr lang="en-US" altLang="ko-KR" dirty="0" smtClean="0"/>
              <a:t>4</a:t>
            </a:r>
            <a:r>
              <a:rPr lang="ko-KR" altLang="en-US" dirty="0" smtClean="0"/>
              <a:t>반에서 교육을 받았습니다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dirty="0" smtClean="0"/>
              <a:t>팀에 서로서로 도움이 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맡은 분야에서 성실하게 프로젝트에 참여하겠다는 저희의 각오로</a:t>
            </a: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-KR" dirty="0" smtClean="0"/>
              <a:t>Yang-</a:t>
            </a:r>
            <a:r>
              <a:rPr lang="en-US" altLang="ko-KR" dirty="0" err="1" smtClean="0"/>
              <a:t>Vengers</a:t>
            </a:r>
            <a:r>
              <a:rPr lang="ko-KR" altLang="en-US" dirty="0" smtClean="0"/>
              <a:t>라고 </a:t>
            </a:r>
            <a:r>
              <a:rPr lang="ko-KR" altLang="en-US" dirty="0" err="1" smtClean="0"/>
              <a:t>팀명을</a:t>
            </a:r>
            <a:r>
              <a:rPr lang="ko-KR" altLang="en-US" dirty="0" smtClean="0"/>
              <a:t> 정했습니다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dirty="0" smtClean="0"/>
              <a:t>지금은 팀을 떠났지만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떠나기 전까지 열심히 해준 </a:t>
            </a:r>
            <a:r>
              <a:rPr lang="ko-KR" altLang="en-US" dirty="0" err="1" smtClean="0"/>
              <a:t>현진원</a:t>
            </a:r>
            <a:r>
              <a:rPr lang="ko-KR" altLang="en-US" dirty="0" smtClean="0"/>
              <a:t> 팀장을 대신하여</a:t>
            </a: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dirty="0" smtClean="0"/>
              <a:t>박창현 팀원이 팀장 역할을 이어 받아 특화 프로젝트를 마무리했습니다</a:t>
            </a:r>
            <a:r>
              <a:rPr lang="en-US" altLang="ko-KR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다음은 기획 배경입니다.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여러분들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방을 구하실 때 공인중개사를 통해 구하시지 않으셨나요</a:t>
            </a:r>
            <a:r>
              <a:rPr lang="en-US" altLang="ko-KR" dirty="0" smtClean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집주인을 직접 알거나 누구에게 소개 받지 않는 이상은 대부분 공인중개사를 거칩니다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앞서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여러분들께 공인중개사를 믿고 거래를 하셨는지 한번 여쭤보고 싶습니다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다음 뉴스와 같이 최근에도 부동산에 관련된 사기들이 꾸준히 발생하고 있습니다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그래서 저희는 주거를 위한 집에서도 신뢰성이 보장된 정보들이 필요하다고 생각했습니다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블록체인의</a:t>
            </a:r>
            <a:r>
              <a:rPr lang="ko-KR" altLang="en-US" dirty="0" smtClean="0"/>
              <a:t> 장점 중 하나는 데이터 변조가 어렵다는 점입니다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저희는 이 장점을 십분 활용하고자 했습니다</a:t>
            </a:r>
            <a:r>
              <a:rPr lang="en-US" altLang="ko-KR" dirty="0" smtClean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거래 이력을 </a:t>
            </a:r>
            <a:r>
              <a:rPr lang="ko-KR" altLang="en-US" dirty="0" err="1" smtClean="0"/>
              <a:t>블록체인에</a:t>
            </a:r>
            <a:r>
              <a:rPr lang="ko-KR" altLang="en-US" dirty="0" smtClean="0"/>
              <a:t> 올려 데이터 변조를 어렵게 하고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그로인해</a:t>
            </a:r>
            <a:r>
              <a:rPr lang="ko-KR" altLang="en-US" dirty="0" smtClean="0"/>
              <a:t> 이력이 투명하게 관리되는 것에 목적을 두었습니다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건물 이력을 </a:t>
            </a:r>
            <a:r>
              <a:rPr lang="ko-KR" altLang="en-US" dirty="0" err="1" smtClean="0"/>
              <a:t>블록체인</a:t>
            </a:r>
            <a:r>
              <a:rPr lang="ko-KR" altLang="en-US" dirty="0" smtClean="0"/>
              <a:t> 원장에 등록하여 신뢰성을 제공합니다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이를 통해 거래내역을 투명하게 관리하는 것이 가능하겠습니다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사용자는 거래내역을 확인함으로써 공인중개사를 신뢰하고 거래를 진행할 수 있습니다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나아가 </a:t>
            </a:r>
            <a:r>
              <a:rPr lang="ko-KR" altLang="en-US" dirty="0" err="1" smtClean="0"/>
              <a:t>탈중앙화된</a:t>
            </a:r>
            <a:r>
              <a:rPr lang="ko-KR" altLang="en-US" dirty="0" smtClean="0"/>
              <a:t> 빅데이터를 통해 다양한 비즈니스를 기대할 수 있겠습니다</a:t>
            </a:r>
            <a:r>
              <a:rPr lang="en-US" altLang="ko-KR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83058e6311_3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83058e6311_3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기술 스택과 </a:t>
            </a:r>
            <a:r>
              <a:rPr lang="ko-KR" altLang="en-US" dirty="0" err="1" smtClean="0"/>
              <a:t>아키텍쳐입니다</a:t>
            </a:r>
            <a:r>
              <a:rPr lang="en-US" altLang="ko-KR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3058e631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3058e6311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dirty="0" smtClean="0"/>
              <a:t>Back-End</a:t>
            </a:r>
            <a:r>
              <a:rPr lang="ko-KR" altLang="en-US" dirty="0" smtClean="0"/>
              <a:t>에선 </a:t>
            </a:r>
            <a:r>
              <a:rPr lang="en-US" altLang="ko-KR" dirty="0" smtClean="0"/>
              <a:t>Spring Boot</a:t>
            </a:r>
            <a:r>
              <a:rPr lang="ko-KR" altLang="en-US" dirty="0" smtClean="0"/>
              <a:t>를 사용하고 </a:t>
            </a:r>
            <a:r>
              <a:rPr lang="en-US" altLang="ko-KR" dirty="0" smtClean="0"/>
              <a:t>JWT</a:t>
            </a:r>
            <a:r>
              <a:rPr lang="ko-KR" altLang="en-US" dirty="0" smtClean="0"/>
              <a:t>를 사용하여 유저를 관리합니다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 smtClean="0"/>
              <a:t>또한 </a:t>
            </a:r>
            <a:r>
              <a:rPr lang="ko-KR" altLang="en-US" dirty="0" err="1" smtClean="0"/>
              <a:t>스웨거를</a:t>
            </a:r>
            <a:r>
              <a:rPr lang="ko-KR" altLang="en-US" dirty="0" smtClean="0"/>
              <a:t> 사용하여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문서화 시켰습니다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dirty="0" smtClean="0"/>
              <a:t>Front-End</a:t>
            </a:r>
            <a:r>
              <a:rPr lang="ko-KR" altLang="en-US" dirty="0" smtClean="0"/>
              <a:t>에선 </a:t>
            </a:r>
            <a:r>
              <a:rPr lang="en-US" altLang="ko-KR" dirty="0" err="1" smtClean="0"/>
              <a:t>Vue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BootStrap</a:t>
            </a:r>
            <a:r>
              <a:rPr lang="ko-KR" altLang="en-US" dirty="0" smtClean="0"/>
              <a:t>을 사용하고 있으며</a:t>
            </a:r>
            <a:r>
              <a:rPr lang="en-US" altLang="ko-KR" dirty="0" smtClean="0"/>
              <a:t>,</a:t>
            </a:r>
          </a:p>
          <a:p>
            <a:pPr marL="0" lvl="0" indent="0" algn="l" rtl="0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 smtClean="0"/>
              <a:t>블록체인에서는 </a:t>
            </a:r>
            <a:r>
              <a:rPr lang="ko-KR" altLang="en-US" dirty="0" err="1" smtClean="0"/>
              <a:t>하이퍼레저</a:t>
            </a:r>
            <a:r>
              <a:rPr lang="ko-KR" altLang="en-US" dirty="0" smtClean="0"/>
              <a:t> 패브릭을 사용하고 있습니다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 smtClean="0"/>
              <a:t>자세한 내용은 </a:t>
            </a:r>
            <a:r>
              <a:rPr lang="ko-KR" altLang="en-US" dirty="0" err="1" smtClean="0"/>
              <a:t>아키텍쳐를</a:t>
            </a:r>
            <a:r>
              <a:rPr lang="ko-KR" altLang="en-US" dirty="0" smtClean="0"/>
              <a:t> 통해 </a:t>
            </a:r>
            <a:r>
              <a:rPr lang="ko-KR" altLang="en-US" dirty="0" err="1" smtClean="0"/>
              <a:t>설명드리겠습니다</a:t>
            </a:r>
            <a:r>
              <a:rPr lang="en-US" altLang="ko-KR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3058e631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3058e6311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 smtClean="0"/>
              <a:t>먼저 클라이언트에서 요청을 보냅니다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dirty="0" smtClean="0"/>
              <a:t>AWS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Vue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Web Browser</a:t>
            </a:r>
            <a:r>
              <a:rPr lang="ko-KR" altLang="en-US" dirty="0" smtClean="0"/>
              <a:t>를 만들어 보여주고</a:t>
            </a:r>
          </a:p>
          <a:p>
            <a:pPr marL="0" lvl="0" indent="0" algn="l" rtl="0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 smtClean="0"/>
              <a:t>필요한 데이터는 </a:t>
            </a:r>
            <a:r>
              <a:rPr lang="en-US" altLang="ko-KR" dirty="0" smtClean="0"/>
              <a:t>Spring</a:t>
            </a:r>
            <a:r>
              <a:rPr lang="ko-KR" altLang="en-US" dirty="0" smtClean="0"/>
              <a:t>을 통해 처리하게 됩니다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dirty="0" smtClean="0"/>
              <a:t>Docker</a:t>
            </a:r>
            <a:r>
              <a:rPr lang="ko-KR" altLang="en-US" dirty="0" smtClean="0"/>
              <a:t>에 들어있는 </a:t>
            </a:r>
            <a:r>
              <a:rPr lang="en-US" altLang="ko-KR" dirty="0" smtClean="0"/>
              <a:t>MySQL </a:t>
            </a:r>
            <a:r>
              <a:rPr lang="ko-KR" altLang="en-US" dirty="0" smtClean="0"/>
              <a:t>데이터베이스로 필요한 정보들을 </a:t>
            </a:r>
            <a:r>
              <a:rPr lang="en-US" altLang="ko-KR" dirty="0" smtClean="0"/>
              <a:t>CRUD</a:t>
            </a:r>
            <a:r>
              <a:rPr lang="ko-KR" altLang="en-US" dirty="0" smtClean="0"/>
              <a:t>합니다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 smtClean="0"/>
              <a:t>건물 이력에 관한 정보들은 다른 </a:t>
            </a:r>
            <a:r>
              <a:rPr lang="en-US" altLang="ko-KR" dirty="0" smtClean="0"/>
              <a:t>AWS</a:t>
            </a:r>
            <a:r>
              <a:rPr lang="ko-KR" altLang="en-US" dirty="0" smtClean="0"/>
              <a:t>에 접근하게 됩니다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 smtClean="0"/>
              <a:t>여기서 </a:t>
            </a:r>
            <a:r>
              <a:rPr lang="en-US" altLang="ko-KR" dirty="0" smtClean="0"/>
              <a:t>CA Server</a:t>
            </a:r>
            <a:r>
              <a:rPr lang="ko-KR" altLang="en-US" dirty="0" smtClean="0"/>
              <a:t>에 접근합니다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 smtClean="0"/>
              <a:t>패브릭은 폐쇄형 즉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허가용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프라이빗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블록체인이므로</a:t>
            </a:r>
            <a:r>
              <a:rPr lang="ko-KR" altLang="en-US" dirty="0" smtClean="0"/>
              <a:t> 허가된 사용자에게만 접근이 가능합니다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dirty="0" smtClean="0"/>
              <a:t>MSP</a:t>
            </a:r>
            <a:r>
              <a:rPr lang="ko-KR" altLang="en-US" dirty="0" smtClean="0"/>
              <a:t>라는 인증서를 통해 허가된 사용자인지 판별하고 네트워크 접근을 허용합니다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 smtClean="0"/>
              <a:t>블록 관련 작업을 통한 결과를 다시 </a:t>
            </a:r>
            <a:r>
              <a:rPr lang="en-US" altLang="ko-KR" dirty="0" smtClean="0"/>
              <a:t>Spring</a:t>
            </a:r>
            <a:r>
              <a:rPr lang="ko-KR" altLang="en-US" dirty="0" smtClean="0"/>
              <a:t>에 보내줍니다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 smtClean="0"/>
              <a:t>이를 가공하여 </a:t>
            </a:r>
            <a:r>
              <a:rPr lang="en-US" altLang="ko-KR" dirty="0" smtClean="0"/>
              <a:t>RESTful </a:t>
            </a:r>
            <a:r>
              <a:rPr lang="ko-KR" altLang="en-US" dirty="0" smtClean="0"/>
              <a:t>하게 </a:t>
            </a:r>
            <a:r>
              <a:rPr lang="en-US" altLang="ko-KR" dirty="0" err="1" smtClean="0"/>
              <a:t>Vue</a:t>
            </a:r>
            <a:r>
              <a:rPr lang="ko-KR" altLang="en-US" dirty="0" smtClean="0"/>
              <a:t>와 통신하고</a:t>
            </a:r>
          </a:p>
          <a:p>
            <a:pPr marL="0" lvl="0" indent="0" algn="l" rtl="0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 smtClean="0"/>
              <a:t>해당 데이터를 클라이언트가 받아볼 수 있습니다</a:t>
            </a:r>
            <a:r>
              <a:rPr lang="en-US" altLang="ko-KR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2927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7458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79000" y="1920450"/>
            <a:ext cx="54300" cy="119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1915625"/>
            <a:ext cx="5412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40798" y="3"/>
            <a:ext cx="1003200" cy="48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 dirty="0"/>
          </a:p>
        </p:txBody>
      </p:sp>
      <p:sp>
        <p:nvSpPr>
          <p:cNvPr id="53" name="Google Shape;53;p9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9"/>
          <p:cNvSpPr/>
          <p:nvPr/>
        </p:nvSpPr>
        <p:spPr>
          <a:xfrm>
            <a:off x="579000" y="579000"/>
            <a:ext cx="543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color">
  <p:cSld name="TITLE_ONLY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0" y="0"/>
            <a:ext cx="9144000" cy="374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sp>
        <p:nvSpPr>
          <p:cNvPr id="59" name="Google Shape;59;p10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half">
  <p:cSld name="TITLE_ONLY_1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/>
          <p:nvPr/>
        </p:nvSpPr>
        <p:spPr>
          <a:xfrm>
            <a:off x="0" y="0"/>
            <a:ext cx="4578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sp>
        <p:nvSpPr>
          <p:cNvPr id="64" name="Google Shape;64;p11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5" name="Google Shape;65;p11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rgbClr val="FF00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5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endParaRPr dirty="0"/>
          </a:p>
        </p:txBody>
      </p:sp>
      <p:sp>
        <p:nvSpPr>
          <p:cNvPr id="72" name="Google Shape;72;p13"/>
          <p:cNvSpPr/>
          <p:nvPr/>
        </p:nvSpPr>
        <p:spPr>
          <a:xfrm>
            <a:off x="579000" y="4467900"/>
            <a:ext cx="54300" cy="67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3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1">
  <p:cSld name="BLANK_1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/>
          <p:nvPr/>
        </p:nvSpPr>
        <p:spPr>
          <a:xfrm>
            <a:off x="0" y="2550000"/>
            <a:ext cx="9144000" cy="25935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40798" y="3"/>
            <a:ext cx="1003200" cy="48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40798" y="4654953"/>
            <a:ext cx="1003200" cy="48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/>
          <p:nvPr/>
        </p:nvSpPr>
        <p:spPr>
          <a:xfrm>
            <a:off x="0" y="0"/>
            <a:ext cx="9144000" cy="25935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40798" y="3"/>
            <a:ext cx="1003200" cy="48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1">
  <p:cSld name="TITLE_2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9144000" cy="3745800"/>
          </a:xfrm>
          <a:prstGeom prst="rect">
            <a:avLst/>
          </a:prstGeom>
          <a:gradFill>
            <a:gsLst>
              <a:gs pos="0">
                <a:srgbClr val="9FC5E8">
                  <a:alpha val="92220"/>
                </a:srgbClr>
              </a:gs>
              <a:gs pos="79000">
                <a:srgbClr val="B7D4EE">
                  <a:alpha val="92220"/>
                </a:srgbClr>
              </a:gs>
              <a:gs pos="100000">
                <a:srgbClr val="CFE2F3">
                  <a:alpha val="12941"/>
                  <a:alpha val="9222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579000" y="1920450"/>
            <a:ext cx="54300" cy="119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40798" y="3"/>
            <a:ext cx="1003200" cy="48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9144000" cy="37458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567275" y="1722000"/>
            <a:ext cx="66000" cy="46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ctrTitle"/>
          </p:nvPr>
        </p:nvSpPr>
        <p:spPr>
          <a:xfrm>
            <a:off x="826350" y="1519225"/>
            <a:ext cx="46383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1"/>
          </p:nvPr>
        </p:nvSpPr>
        <p:spPr>
          <a:xfrm>
            <a:off x="826350" y="2763850"/>
            <a:ext cx="763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 dirty="0"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40798" y="3"/>
            <a:ext cx="1003200" cy="48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0" y="-9750"/>
            <a:ext cx="7726800" cy="51630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1261050" y="1058150"/>
            <a:ext cx="5404500" cy="27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sz="3000" i="1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▸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▹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▹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▹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▹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▹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▹"/>
              <a:defRPr sz="3000" i="1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sp>
        <p:nvSpPr>
          <p:cNvPr id="28" name="Google Shape;28;p5"/>
          <p:cNvSpPr txBox="1"/>
          <p:nvPr/>
        </p:nvSpPr>
        <p:spPr>
          <a:xfrm>
            <a:off x="439873" y="74234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</a:rPr>
              <a:t>“</a:t>
            </a:r>
            <a:endParaRPr sz="9600" b="1">
              <a:solidFill>
                <a:srgbClr val="FFFFFF"/>
              </a:solidFill>
            </a:endParaRPr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 dirty="0"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5971500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 dirty="0"/>
          </a:p>
        </p:txBody>
      </p:sp>
      <p:sp>
        <p:nvSpPr>
          <p:cNvPr id="33" name="Google Shape;33;p6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579000" y="579000"/>
            <a:ext cx="54300" cy="393600"/>
          </a:xfrm>
          <a:prstGeom prst="rect">
            <a:avLst/>
          </a:prstGeom>
          <a:solidFill>
            <a:srgbClr val="FF0040">
              <a:alpha val="81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1_Title + 1 colum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 dirty="0"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5971500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 dirty="0"/>
          </a:p>
        </p:txBody>
      </p:sp>
      <p:sp>
        <p:nvSpPr>
          <p:cNvPr id="33" name="Google Shape;33;p6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0706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1_Title + 1 colum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 dirty="0"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44425" y="1586325"/>
            <a:ext cx="5971500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 dirty="0"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4499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 dirty="0"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844425" y="1584700"/>
            <a:ext cx="3267300" cy="32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 dirty="0"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4308498" y="1584700"/>
            <a:ext cx="3267300" cy="32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 dirty="0"/>
          </a:p>
        </p:txBody>
      </p:sp>
      <p:sp>
        <p:nvSpPr>
          <p:cNvPr id="40" name="Google Shape;40;p7"/>
          <p:cNvSpPr/>
          <p:nvPr/>
        </p:nvSpPr>
        <p:spPr>
          <a:xfrm>
            <a:off x="579000" y="579000"/>
            <a:ext cx="543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1"/>
          </p:nvPr>
        </p:nvSpPr>
        <p:spPr>
          <a:xfrm>
            <a:off x="844425" y="1610450"/>
            <a:ext cx="2257200" cy="3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 dirty="0"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2"/>
          </p:nvPr>
        </p:nvSpPr>
        <p:spPr>
          <a:xfrm>
            <a:off x="3217286" y="1610450"/>
            <a:ext cx="2257200" cy="3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 dirty="0"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3"/>
          </p:nvPr>
        </p:nvSpPr>
        <p:spPr>
          <a:xfrm>
            <a:off x="5590146" y="1610450"/>
            <a:ext cx="2257200" cy="3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 dirty="0"/>
          </a:p>
        </p:txBody>
      </p:sp>
      <p:sp>
        <p:nvSpPr>
          <p:cNvPr id="48" name="Google Shape;48;p8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8"/>
          <p:cNvSpPr/>
          <p:nvPr/>
        </p:nvSpPr>
        <p:spPr>
          <a:xfrm>
            <a:off x="579000" y="579000"/>
            <a:ext cx="543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tillium Web"/>
              <a:buNone/>
              <a:defRPr sz="2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1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Char char="▪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Char char="▫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Char char="▸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 b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Titillium Web"/>
              </a:defRPr>
            </a:lvl1pPr>
            <a:lvl2pPr lvl="1" algn="r">
              <a:buNone/>
              <a:defRPr sz="12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r">
              <a:buNone/>
              <a:defRPr sz="12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r">
              <a:buNone/>
              <a:defRPr sz="12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r">
              <a:buNone/>
              <a:defRPr sz="12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r">
              <a:buNone/>
              <a:defRPr sz="12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r">
              <a:buNone/>
              <a:defRPr sz="12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r">
              <a:buNone/>
              <a:defRPr sz="12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r">
              <a:buNone/>
              <a:defRPr sz="12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64" r:id="rId6"/>
    <p:sldLayoutId id="2147483665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9" r:id="rId13"/>
    <p:sldLayoutId id="2147483661" r:id="rId14"/>
    <p:sldLayoutId id="2147483662" r:id="rId1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34" Type="http://schemas.openxmlformats.org/officeDocument/2006/relationships/image" Target="../media/image43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3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32" Type="http://schemas.openxmlformats.org/officeDocument/2006/relationships/image" Target="../media/image41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31" Type="http://schemas.openxmlformats.org/officeDocument/2006/relationships/image" Target="../media/image40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Relationship Id="rId30" Type="http://schemas.openxmlformats.org/officeDocument/2006/relationships/image" Target="../media/image39.png"/><Relationship Id="rId8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11" Type="http://schemas.openxmlformats.org/officeDocument/2006/relationships/image" Target="../media/image52.jpe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ctrTitle"/>
          </p:nvPr>
        </p:nvSpPr>
        <p:spPr>
          <a:xfrm>
            <a:off x="685800" y="1915625"/>
            <a:ext cx="5412300" cy="1159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하이퍼레저 패브릭을 이용한 부동산 거래 내역 조회</a:t>
            </a:r>
            <a:endParaRPr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75" y="1312137"/>
            <a:ext cx="3620690" cy="17632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2" name="Google Shape;92;p17"/>
          <p:cNvSpPr txBox="1">
            <a:spLocks noGrp="1"/>
          </p:cNvSpPr>
          <p:nvPr>
            <p:ph type="ctrTitle"/>
          </p:nvPr>
        </p:nvSpPr>
        <p:spPr>
          <a:xfrm>
            <a:off x="685800" y="2858400"/>
            <a:ext cx="3686100" cy="510900"/>
          </a:xfrm>
          <a:prstGeom prst="rect">
            <a:avLst/>
          </a:prstGeom>
          <a:effectLst>
            <a:outerShdw blurRad="57150" dist="952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SSAFY 대전 2반 블록체인 1팀 </a:t>
            </a:r>
            <a:r>
              <a:rPr lang="en" sz="1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Yang-Vengers</a:t>
            </a:r>
            <a:endParaRPr sz="1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92" name="Google Shape;192;p25"/>
          <p:cNvSpPr txBox="1">
            <a:spLocks noGrp="1"/>
          </p:cNvSpPr>
          <p:nvPr>
            <p:ph type="ctrTitle"/>
          </p:nvPr>
        </p:nvSpPr>
        <p:spPr>
          <a:xfrm>
            <a:off x="826350" y="1604050"/>
            <a:ext cx="4638300" cy="1159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구현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687" y="587520"/>
            <a:ext cx="2561258" cy="4290655"/>
          </a:xfrm>
          <a:prstGeom prst="rect">
            <a:avLst/>
          </a:prstGeom>
        </p:spPr>
      </p:pic>
      <p:sp>
        <p:nvSpPr>
          <p:cNvPr id="197" name="Google Shape;197;p26"/>
          <p:cNvSpPr txBox="1">
            <a:spLocks noGrp="1"/>
          </p:cNvSpPr>
          <p:nvPr>
            <p:ph type="title"/>
          </p:nvPr>
        </p:nvSpPr>
        <p:spPr>
          <a:xfrm>
            <a:off x="641675" y="482675"/>
            <a:ext cx="5354100" cy="857400"/>
          </a:xfrm>
          <a:prstGeom prst="rect">
            <a:avLst/>
          </a:prstGeom>
          <a:effectLst>
            <a:outerShdw blurRad="57150" dist="952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BackEnd</a:t>
            </a:r>
            <a:endParaRPr dirty="0">
              <a:solidFill>
                <a:srgbClr val="FF004E"/>
              </a:solidFill>
            </a:endParaRPr>
          </a:p>
        </p:txBody>
      </p:sp>
      <p:sp>
        <p:nvSpPr>
          <p:cNvPr id="198" name="Google Shape;198;p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5439684" y="4208635"/>
            <a:ext cx="16649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최근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</a:t>
            </a:r>
            <a:r>
              <a: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 내역 삭제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39684" y="4555001"/>
            <a:ext cx="35699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KaKao</a:t>
            </a:r>
            <a:r>
              <a: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Login API, JWT </a:t>
            </a:r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검증</a:t>
            </a:r>
            <a:r>
              <a: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 정보 조회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40815" y="3179935"/>
            <a:ext cx="16649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저장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40815" y="3865735"/>
            <a:ext cx="19905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공인중개사 랭킹 정보 조회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4983295" y="2617246"/>
            <a:ext cx="29049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440815" y="2489469"/>
            <a:ext cx="28634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공인중개사 등록</a:t>
            </a:r>
            <a:r>
              <a: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삭제</a:t>
            </a:r>
            <a:r>
              <a: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조회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40815" y="2830579"/>
            <a:ext cx="2932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</a:t>
            </a:r>
            <a:r>
              <a: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내역 </a:t>
            </a:r>
            <a:r>
              <a: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Fabric </a:t>
            </a:r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저장</a:t>
            </a:r>
            <a:r>
              <a: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 조회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4983295" y="2289698"/>
            <a:ext cx="29049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440815" y="2146569"/>
            <a:ext cx="13449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도로명</a:t>
            </a:r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주소 검색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4983295" y="3303046"/>
            <a:ext cx="29049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4983295" y="2975498"/>
            <a:ext cx="29049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4983295" y="3988846"/>
            <a:ext cx="29049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4983295" y="3661298"/>
            <a:ext cx="29049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4983295" y="4674646"/>
            <a:ext cx="29049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4983295" y="4347098"/>
            <a:ext cx="29049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440815" y="3522835"/>
            <a:ext cx="2932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상태</a:t>
            </a:r>
            <a:r>
              <a: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내역 </a:t>
            </a:r>
            <a:r>
              <a: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Fabric </a:t>
            </a:r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저장</a:t>
            </a:r>
            <a:r>
              <a: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 조회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1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9" grpId="0"/>
      <p:bldP spid="21" grpId="0"/>
      <p:bldP spid="23" grpId="0"/>
      <p:bldP spid="25" grpId="0"/>
      <p:bldP spid="29" grpId="0"/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 txBox="1">
            <a:spLocks noGrp="1"/>
          </p:cNvSpPr>
          <p:nvPr>
            <p:ph type="title"/>
          </p:nvPr>
        </p:nvSpPr>
        <p:spPr>
          <a:xfrm>
            <a:off x="651700" y="482675"/>
            <a:ext cx="5043300" cy="549900"/>
          </a:xfrm>
          <a:prstGeom prst="rect">
            <a:avLst/>
          </a:prstGeom>
          <a:effectLst>
            <a:outerShdw blurRad="57150" dist="952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Hyperledger Fabric </a:t>
            </a:r>
            <a:r>
              <a:rPr lang="en" dirty="0">
                <a:solidFill>
                  <a:srgbClr val="FF004E"/>
                </a:solidFill>
              </a:rPr>
              <a:t>Chaincode</a:t>
            </a:r>
            <a:endParaRPr dirty="0">
              <a:solidFill>
                <a:srgbClr val="FF004E"/>
              </a:solidFill>
            </a:endParaRPr>
          </a:p>
        </p:txBody>
      </p:sp>
      <p:sp>
        <p:nvSpPr>
          <p:cNvPr id="262" name="Google Shape;262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" name="직사각형 2"/>
          <p:cNvSpPr/>
          <p:nvPr/>
        </p:nvSpPr>
        <p:spPr>
          <a:xfrm>
            <a:off x="465962" y="1017248"/>
            <a:ext cx="4020314" cy="3943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dirty="0" err="1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var</a:t>
            </a: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 err="1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buildingInfo</a:t>
            </a: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= { </a:t>
            </a:r>
            <a:endParaRPr lang="en-US" altLang="ko-KR" sz="1200" dirty="0" smtClean="0">
              <a:solidFill>
                <a:srgbClr val="3D3C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 smtClean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200" dirty="0" err="1" smtClean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num</a:t>
            </a: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200" dirty="0" err="1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args</a:t>
            </a: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[0], </a:t>
            </a:r>
            <a:r>
              <a:rPr lang="en-US" altLang="ko-KR" sz="1200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인덱스</a:t>
            </a:r>
            <a:r>
              <a:rPr lang="en-US" altLang="ko-KR" sz="1200" dirty="0" smtClean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1200" dirty="0" smtClean="0">
              <a:solidFill>
                <a:srgbClr val="3D3C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200" dirty="0" smtClean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address</a:t>
            </a: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200" dirty="0" err="1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args</a:t>
            </a: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</a:t>
            </a:r>
            <a:r>
              <a:rPr lang="en-US" altLang="ko-KR" sz="1200" dirty="0" smtClean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], </a:t>
            </a:r>
            <a:r>
              <a:rPr lang="en-US" altLang="ko-KR" sz="1200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 err="1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도로명</a:t>
            </a:r>
            <a:r>
              <a:rPr lang="ko-KR" altLang="en-US" sz="1200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주소</a:t>
            </a:r>
            <a:r>
              <a:rPr lang="en-US" altLang="ko-KR" sz="1200" dirty="0" smtClean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en-US" altLang="ko-KR" sz="1200" dirty="0" smtClean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200" dirty="0" smtClean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dong</a:t>
            </a: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200" dirty="0" err="1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args</a:t>
            </a: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[2], </a:t>
            </a:r>
            <a:r>
              <a:rPr lang="en-US" altLang="ko-KR" sz="1200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</a:t>
            </a:r>
            <a:r>
              <a:rPr lang="en-US" altLang="ko-KR" sz="1200" dirty="0" smtClean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1200" dirty="0" smtClean="0">
              <a:solidFill>
                <a:srgbClr val="3D3C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200" dirty="0" smtClean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ho</a:t>
            </a: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200" dirty="0" err="1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args</a:t>
            </a: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[3], </a:t>
            </a:r>
            <a:r>
              <a:rPr lang="en-US" altLang="ko-KR" sz="12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호</a:t>
            </a:r>
            <a:r>
              <a:rPr lang="en-US" altLang="ko-KR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1200" dirty="0" smtClean="0">
              <a:solidFill>
                <a:srgbClr val="3D3C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200" dirty="0" smtClean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latitude</a:t>
            </a: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200" dirty="0" err="1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args</a:t>
            </a: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[4], </a:t>
            </a:r>
            <a:r>
              <a:rPr lang="en-US" altLang="ko-KR" sz="12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경도</a:t>
            </a:r>
            <a:r>
              <a:rPr lang="en-US" altLang="ko-KR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1200" dirty="0" smtClean="0">
              <a:solidFill>
                <a:srgbClr val="3D3C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200" dirty="0" smtClean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longitude</a:t>
            </a: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200" dirty="0" err="1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args</a:t>
            </a: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[5], </a:t>
            </a:r>
            <a:r>
              <a:rPr lang="en-US" altLang="ko-KR" sz="12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위도</a:t>
            </a:r>
            <a:r>
              <a:rPr lang="en-US" altLang="ko-KR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1200" dirty="0" smtClean="0">
              <a:solidFill>
                <a:srgbClr val="3D3C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200" dirty="0" smtClean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supply</a:t>
            </a: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200" dirty="0" err="1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args</a:t>
            </a: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[6], </a:t>
            </a:r>
            <a:r>
              <a:rPr lang="en-US" altLang="ko-KR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공급 면적</a:t>
            </a:r>
            <a:r>
              <a:rPr lang="en-US" altLang="ko-KR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200" dirty="0" smtClean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exclusive</a:t>
            </a: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200" dirty="0" err="1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args</a:t>
            </a: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[7], </a:t>
            </a:r>
            <a:r>
              <a:rPr lang="en-US" altLang="ko-KR" sz="12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전용 면적</a:t>
            </a:r>
            <a:r>
              <a:rPr lang="en-US" altLang="ko-KR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200" dirty="0" smtClean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details</a:t>
            </a: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200" dirty="0" err="1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args</a:t>
            </a: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[8], </a:t>
            </a:r>
            <a:r>
              <a:rPr lang="en-US" altLang="ko-KR" sz="12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계약 내용</a:t>
            </a:r>
            <a:r>
              <a:rPr lang="en-US" altLang="ko-KR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200" dirty="0" smtClean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cost</a:t>
            </a: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200" dirty="0" err="1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args</a:t>
            </a: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[9], </a:t>
            </a:r>
            <a:r>
              <a:rPr lang="en-US" altLang="ko-KR" sz="12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계약 </a:t>
            </a:r>
            <a:r>
              <a:rPr lang="ko-KR" altLang="en-US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비용</a:t>
            </a:r>
            <a:r>
              <a:rPr lang="en-US" altLang="ko-KR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단위</a:t>
            </a:r>
            <a:r>
              <a:rPr lang="en-US" altLang="ko-KR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만원</a:t>
            </a:r>
            <a:r>
              <a:rPr lang="en-US" altLang="ko-KR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200" dirty="0" err="1" smtClean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startDate</a:t>
            </a: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200" dirty="0" err="1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args</a:t>
            </a: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[10], </a:t>
            </a:r>
            <a:r>
              <a:rPr lang="en-US" altLang="ko-KR" sz="12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계약 시작 날짜</a:t>
            </a:r>
            <a:r>
              <a:rPr lang="en-US" altLang="ko-KR" sz="12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1200" dirty="0" smtClean="0">
              <a:solidFill>
                <a:schemeClr val="accent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200" dirty="0" err="1" smtClean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endDate</a:t>
            </a: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200" dirty="0" err="1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args</a:t>
            </a: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[11</a:t>
            </a:r>
            <a:r>
              <a:rPr lang="en-US" altLang="ko-KR" sz="1200" dirty="0" smtClean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], </a:t>
            </a:r>
            <a:r>
              <a:rPr lang="en-US" altLang="ko-KR" sz="12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계약 종료 날짜</a:t>
            </a:r>
            <a:r>
              <a:rPr lang="en-US" altLang="ko-KR" sz="12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1200" dirty="0" smtClean="0">
              <a:solidFill>
                <a:schemeClr val="accent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200" dirty="0" smtClean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name</a:t>
            </a: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200" dirty="0" err="1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args</a:t>
            </a: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[12], </a:t>
            </a:r>
            <a:r>
              <a:rPr lang="en-US" altLang="ko-KR" sz="12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임대인</a:t>
            </a:r>
            <a:r>
              <a:rPr lang="en-US" altLang="ko-KR" sz="12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1200" dirty="0" smtClean="0">
              <a:solidFill>
                <a:schemeClr val="accent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200" dirty="0" smtClean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license</a:t>
            </a: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200" dirty="0" err="1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args</a:t>
            </a: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[13], </a:t>
            </a:r>
            <a:r>
              <a:rPr lang="en-US" altLang="ko-KR" sz="12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공인중개사 번호</a:t>
            </a:r>
            <a:r>
              <a:rPr lang="en-US" altLang="ko-KR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200" dirty="0" smtClean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200" dirty="0" err="1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args</a:t>
            </a: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[14], </a:t>
            </a:r>
            <a:r>
              <a:rPr lang="en-US" altLang="ko-KR" sz="12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사진 파일 이름</a:t>
            </a:r>
            <a:r>
              <a:rPr lang="en-US" altLang="ko-KR" sz="12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1200" dirty="0" smtClean="0">
              <a:solidFill>
                <a:schemeClr val="accent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200" dirty="0" err="1" smtClean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createdAt</a:t>
            </a: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200" dirty="0" err="1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timestampString</a:t>
            </a:r>
            <a:r>
              <a:rPr lang="en-US" altLang="ko-KR" sz="1200" dirty="0" smtClean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2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 날짜</a:t>
            </a:r>
            <a:r>
              <a:rPr lang="en-US" altLang="ko-KR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200" dirty="0" err="1" smtClean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expiredAt</a:t>
            </a: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200" dirty="0" err="1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args</a:t>
            </a: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[15</a:t>
            </a:r>
            <a:r>
              <a:rPr lang="en-US" altLang="ko-KR" sz="1200" dirty="0" smtClean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  <a:r>
              <a:rPr lang="en-US" altLang="ko-KR" sz="12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만료 여부</a:t>
            </a:r>
            <a:r>
              <a:rPr lang="en-US" altLang="ko-KR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altLang="ko-KR" sz="1200" dirty="0" smtClean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219193" y="1017248"/>
            <a:ext cx="3667632" cy="3943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"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num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": </a:t>
            </a:r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“B1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",</a:t>
            </a:r>
          </a:p>
          <a:p>
            <a:pPr>
              <a:lnSpc>
                <a:spcPct val="110000"/>
              </a:lnSpc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"address": "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전북 군산시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서수면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동군산로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1142",</a:t>
            </a:r>
          </a:p>
          <a:p>
            <a:pPr>
              <a:lnSpc>
                <a:spcPct val="110000"/>
              </a:lnSpc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"dong": "303",</a:t>
            </a:r>
          </a:p>
          <a:p>
            <a:pPr>
              <a:lnSpc>
                <a:spcPct val="110000"/>
              </a:lnSpc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"ho": "303",</a:t>
            </a:r>
          </a:p>
          <a:p>
            <a:pPr>
              <a:lnSpc>
                <a:spcPct val="110000"/>
              </a:lnSpc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"latitude": "36.014587561601",</a:t>
            </a:r>
          </a:p>
          <a:p>
            <a:pPr>
              <a:lnSpc>
                <a:spcPct val="110000"/>
              </a:lnSpc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"longitude": "126.879419305369",</a:t>
            </a:r>
          </a:p>
          <a:p>
            <a:pPr>
              <a:lnSpc>
                <a:spcPct val="110000"/>
              </a:lnSpc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"supply": "112.40",</a:t>
            </a:r>
          </a:p>
          <a:p>
            <a:pPr>
              <a:lnSpc>
                <a:spcPct val="110000"/>
              </a:lnSpc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"exclusive": "178.51",</a:t>
            </a:r>
          </a:p>
          <a:p>
            <a:pPr>
              <a:lnSpc>
                <a:spcPct val="110000"/>
              </a:lnSpc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"details": "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매매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",</a:t>
            </a:r>
          </a:p>
          <a:p>
            <a:pPr>
              <a:lnSpc>
                <a:spcPct val="110000"/>
              </a:lnSpc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"cost": </a:t>
            </a:r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“5000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",</a:t>
            </a:r>
          </a:p>
          <a:p>
            <a:pPr>
              <a:lnSpc>
                <a:spcPct val="110000"/>
              </a:lnSpc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"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startDate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": "2020-04-01",</a:t>
            </a:r>
          </a:p>
          <a:p>
            <a:pPr>
              <a:lnSpc>
                <a:spcPct val="110000"/>
              </a:lnSpc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"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endDate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": "-",</a:t>
            </a:r>
          </a:p>
          <a:p>
            <a:pPr>
              <a:lnSpc>
                <a:spcPct val="110000"/>
              </a:lnSpc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"name": "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장우영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",</a:t>
            </a:r>
          </a:p>
          <a:p>
            <a:pPr>
              <a:lnSpc>
                <a:spcPct val="110000"/>
              </a:lnSpc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"license": </a:t>
            </a:r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＂</a:t>
            </a:r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대전</a:t>
            </a:r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SSAFY-001",</a:t>
            </a:r>
          </a:p>
          <a:p>
            <a:pPr>
              <a:lnSpc>
                <a:spcPct val="110000"/>
              </a:lnSpc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"image": "default.png",</a:t>
            </a:r>
          </a:p>
          <a:p>
            <a:pPr>
              <a:lnSpc>
                <a:spcPct val="110000"/>
              </a:lnSpc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"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createdAt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": "2020-04-28",</a:t>
            </a:r>
          </a:p>
          <a:p>
            <a:pPr>
              <a:lnSpc>
                <a:spcPct val="110000"/>
              </a:lnSpc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"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expiredAt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": "0"</a:t>
            </a:r>
          </a:p>
          <a:p>
            <a:pPr>
              <a:lnSpc>
                <a:spcPct val="110000"/>
              </a:lnSpc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4281055" y="2951018"/>
            <a:ext cx="70658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 txBox="1">
            <a:spLocks noGrp="1"/>
          </p:cNvSpPr>
          <p:nvPr>
            <p:ph type="title"/>
          </p:nvPr>
        </p:nvSpPr>
        <p:spPr>
          <a:xfrm>
            <a:off x="651700" y="482675"/>
            <a:ext cx="5043300" cy="549900"/>
          </a:xfrm>
          <a:prstGeom prst="rect">
            <a:avLst/>
          </a:prstGeom>
          <a:effectLst>
            <a:outerShdw blurRad="57150" dist="952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Hyperledger Fabric </a:t>
            </a:r>
            <a:r>
              <a:rPr lang="en" dirty="0">
                <a:solidFill>
                  <a:srgbClr val="FF004E"/>
                </a:solidFill>
              </a:rPr>
              <a:t>Chaincode</a:t>
            </a:r>
            <a:endParaRPr dirty="0">
              <a:solidFill>
                <a:srgbClr val="FF004E"/>
              </a:solidFill>
            </a:endParaRPr>
          </a:p>
        </p:txBody>
      </p:sp>
      <p:sp>
        <p:nvSpPr>
          <p:cNvPr id="262" name="Google Shape;262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4281055" y="2951018"/>
            <a:ext cx="70658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65962" y="1017248"/>
            <a:ext cx="4273678" cy="354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var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maintenanceInfo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= {</a:t>
            </a:r>
          </a:p>
          <a:p>
            <a:pPr lvl="2">
              <a:lnSpc>
                <a:spcPct val="110000"/>
              </a:lnSpc>
            </a:pP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2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num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args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[0</a:t>
            </a:r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], </a:t>
            </a:r>
            <a:r>
              <a:rPr lang="en-US" altLang="ko-KR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인덱스</a:t>
            </a:r>
            <a:r>
              <a:rPr lang="en-US" altLang="ko-KR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1200" dirty="0">
              <a:solidFill>
                <a:schemeClr val="accent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address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args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</a:t>
            </a:r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], </a:t>
            </a:r>
            <a:r>
              <a:rPr lang="en-US" altLang="ko-KR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 err="1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도로명</a:t>
            </a:r>
            <a:r>
              <a:rPr lang="ko-KR" altLang="en-US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주소</a:t>
            </a:r>
            <a:r>
              <a:rPr lang="en-US" altLang="ko-KR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1200" dirty="0">
              <a:solidFill>
                <a:schemeClr val="accent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dong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args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[2</a:t>
            </a:r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], </a:t>
            </a:r>
            <a:r>
              <a:rPr lang="en-US" altLang="ko-KR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</a:t>
            </a:r>
            <a:r>
              <a:rPr lang="en-US" altLang="ko-KR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1200" dirty="0">
              <a:solidFill>
                <a:schemeClr val="accent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ho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args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[3</a:t>
            </a:r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], </a:t>
            </a:r>
            <a:r>
              <a:rPr lang="en-US" altLang="ko-KR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호</a:t>
            </a:r>
            <a:r>
              <a:rPr lang="en-US" altLang="ko-KR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1200" dirty="0">
              <a:solidFill>
                <a:schemeClr val="accent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latitude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args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[4</a:t>
            </a:r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], </a:t>
            </a:r>
            <a:r>
              <a:rPr lang="en-US" altLang="ko-KR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경도</a:t>
            </a:r>
            <a:r>
              <a:rPr lang="en-US" altLang="ko-KR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1200" dirty="0">
              <a:solidFill>
                <a:schemeClr val="accent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longitude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args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[5</a:t>
            </a:r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], </a:t>
            </a:r>
            <a:r>
              <a:rPr lang="en-US" altLang="ko-KR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위도</a:t>
            </a:r>
            <a:r>
              <a:rPr lang="en-US" altLang="ko-KR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1200" dirty="0">
              <a:solidFill>
                <a:schemeClr val="accent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category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args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[6</a:t>
            </a:r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], </a:t>
            </a:r>
            <a:r>
              <a:rPr lang="en-US" altLang="ko-KR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</a:t>
            </a:r>
            <a:r>
              <a:rPr lang="en-US" altLang="ko-KR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시설</a:t>
            </a:r>
            <a:r>
              <a:rPr lang="en-US" altLang="ko-KR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환경</a:t>
            </a:r>
            <a:r>
              <a:rPr lang="en-US" altLang="ko-KR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유지</a:t>
            </a:r>
            <a:r>
              <a:rPr lang="en-US" altLang="ko-KR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])</a:t>
            </a:r>
            <a:endParaRPr lang="en-US" altLang="ko-KR" sz="1200" dirty="0">
              <a:solidFill>
                <a:schemeClr val="accent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details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args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[7], // </a:t>
            </a:r>
            <a:r>
              <a:rPr lang="en-US" altLang="ko-KR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상세 내용</a:t>
            </a:r>
            <a:r>
              <a:rPr lang="en-US" altLang="ko-KR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200" dirty="0">
              <a:solidFill>
                <a:schemeClr val="accent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cost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args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[8], </a:t>
            </a:r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// </a:t>
            </a:r>
            <a:r>
              <a:rPr lang="en-US" altLang="ko-KR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발생 비용</a:t>
            </a:r>
            <a:r>
              <a:rPr lang="en-US" altLang="ko-KR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200" dirty="0">
              <a:solidFill>
                <a:schemeClr val="accent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license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args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[9</a:t>
            </a:r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], // </a:t>
            </a:r>
            <a:r>
              <a:rPr lang="en-US" altLang="ko-KR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공인중개사 번호</a:t>
            </a:r>
            <a:r>
              <a:rPr lang="en-US" altLang="ko-KR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1200" dirty="0">
              <a:solidFill>
                <a:schemeClr val="accent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args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[10], // </a:t>
            </a:r>
            <a:r>
              <a:rPr lang="en-US" altLang="ko-KR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사진 파일 이름</a:t>
            </a:r>
            <a:r>
              <a:rPr lang="en-US" altLang="ko-KR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200" dirty="0">
              <a:solidFill>
                <a:schemeClr val="accent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2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startDate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args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[11</a:t>
            </a:r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], </a:t>
            </a:r>
            <a:r>
              <a:rPr lang="en-US" altLang="ko-KR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시작 날짜</a:t>
            </a:r>
            <a:r>
              <a:rPr lang="en-US" altLang="ko-KR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1200" dirty="0">
              <a:solidFill>
                <a:schemeClr val="accent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2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endDate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args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[12</a:t>
            </a:r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], </a:t>
            </a:r>
            <a:r>
              <a:rPr lang="en-US" altLang="ko-KR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종료 날짜</a:t>
            </a:r>
            <a:r>
              <a:rPr lang="en-US" altLang="ko-KR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1200" dirty="0">
              <a:solidFill>
                <a:schemeClr val="accent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2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createdAt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timestampString</a:t>
            </a:r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 날짜</a:t>
            </a:r>
            <a:r>
              <a:rPr lang="en-US" altLang="ko-KR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1200" dirty="0">
              <a:solidFill>
                <a:schemeClr val="accent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rgbClr val="3D3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2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expiredAt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args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[14</a:t>
            </a:r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  <a:r>
              <a:rPr lang="en-US" altLang="ko-KR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만료 여부</a:t>
            </a:r>
            <a:r>
              <a:rPr lang="en-US" altLang="ko-KR" sz="1200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1200" dirty="0">
              <a:solidFill>
                <a:schemeClr val="accent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214463" y="1017248"/>
            <a:ext cx="4152900" cy="3537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"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num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": "M1",</a:t>
            </a:r>
          </a:p>
          <a:p>
            <a:pPr>
              <a:lnSpc>
                <a:spcPct val="11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"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address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": "제주특별자치도 제주시 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가령골길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1",</a:t>
            </a:r>
          </a:p>
          <a:p>
            <a:pPr>
              <a:lnSpc>
                <a:spcPct val="11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"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dong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": "101",</a:t>
            </a:r>
          </a:p>
          <a:p>
            <a:pPr>
              <a:lnSpc>
                <a:spcPct val="11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"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ho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": "101",</a:t>
            </a:r>
          </a:p>
          <a:p>
            <a:pPr>
              <a:lnSpc>
                <a:spcPct val="11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"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latitude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": "33.5058775435",</a:t>
            </a:r>
          </a:p>
          <a:p>
            <a:pPr>
              <a:lnSpc>
                <a:spcPct val="11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"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longitude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": "126.5402331316",</a:t>
            </a:r>
          </a:p>
          <a:p>
            <a:pPr>
              <a:lnSpc>
                <a:spcPct val="11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"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category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": "시설",</a:t>
            </a:r>
          </a:p>
          <a:p>
            <a:pPr>
              <a:lnSpc>
                <a:spcPct val="11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"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details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": "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리모델링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",</a:t>
            </a:r>
          </a:p>
          <a:p>
            <a:pPr>
              <a:lnSpc>
                <a:spcPct val="11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"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cost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": "50",</a:t>
            </a:r>
          </a:p>
          <a:p>
            <a:pPr>
              <a:lnSpc>
                <a:spcPct val="11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"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license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": "대전-SSAFY-001",</a:t>
            </a:r>
          </a:p>
          <a:p>
            <a:pPr>
              <a:lnSpc>
                <a:spcPct val="11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"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": "20200429212847_b5.jpg",</a:t>
            </a:r>
          </a:p>
          <a:p>
            <a:pPr>
              <a:lnSpc>
                <a:spcPct val="11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"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startDate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": "2020-04-14",</a:t>
            </a:r>
          </a:p>
          <a:p>
            <a:pPr>
              <a:lnSpc>
                <a:spcPct val="11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"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endDate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": "2020-04-17",</a:t>
            </a:r>
          </a:p>
          <a:p>
            <a:pPr>
              <a:lnSpc>
                <a:spcPct val="11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"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createdAt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": "2020-04-29",</a:t>
            </a:r>
          </a:p>
          <a:p>
            <a:pPr>
              <a:lnSpc>
                <a:spcPct val="11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"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expiredAt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": "0"</a:t>
            </a:r>
          </a:p>
          <a:p>
            <a:pPr>
              <a:lnSpc>
                <a:spcPct val="110000"/>
              </a:lnSpc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4701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69" name="Google Shape;269;p36"/>
          <p:cNvSpPr txBox="1">
            <a:spLocks noGrp="1"/>
          </p:cNvSpPr>
          <p:nvPr>
            <p:ph type="ctrTitle"/>
          </p:nvPr>
        </p:nvSpPr>
        <p:spPr>
          <a:xfrm>
            <a:off x="826350" y="1604050"/>
            <a:ext cx="4638300" cy="1159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시연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7" name="Google Shape;134;p22"/>
          <p:cNvSpPr txBox="1">
            <a:spLocks noGrp="1"/>
          </p:cNvSpPr>
          <p:nvPr>
            <p:ph type="title"/>
          </p:nvPr>
        </p:nvSpPr>
        <p:spPr>
          <a:xfrm>
            <a:off x="641675" y="492700"/>
            <a:ext cx="3198900" cy="566480"/>
          </a:xfrm>
          <a:prstGeom prst="rect">
            <a:avLst/>
          </a:prstGeom>
          <a:effectLst>
            <a:outerShdw blurRad="57150" dist="952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tx1"/>
                </a:solidFill>
              </a:rPr>
              <a:t>결론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8" name="Picture 2" descr="악덕알리미 – Приложения в Google Pl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503" y="1790700"/>
            <a:ext cx="2583180" cy="258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/>
          <p:cNvCxnSpPr/>
          <p:nvPr/>
        </p:nvCxnSpPr>
        <p:spPr>
          <a:xfrm flipV="1">
            <a:off x="2675890" y="1499345"/>
            <a:ext cx="3211830" cy="321183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rot="5400000" flipV="1">
            <a:off x="2675890" y="1499345"/>
            <a:ext cx="3211830" cy="321183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형 설명선 11"/>
          <p:cNvSpPr/>
          <p:nvPr/>
        </p:nvSpPr>
        <p:spPr>
          <a:xfrm>
            <a:off x="4488180" y="731520"/>
            <a:ext cx="3692835" cy="1059180"/>
          </a:xfrm>
          <a:prstGeom prst="wedgeEllipseCallout">
            <a:avLst>
              <a:gd name="adj1" fmla="val -29709"/>
              <a:gd name="adj2" fmla="val 73203"/>
            </a:avLst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878480" y="999500"/>
            <a:ext cx="2912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전에 살던 사람은 월세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이었는데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이번에만 어떻게든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27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해드릴게요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631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8"/>
          <p:cNvSpPr txBox="1">
            <a:spLocks noGrp="1"/>
          </p:cNvSpPr>
          <p:nvPr>
            <p:ph type="ctrTitle" idx="4294967295"/>
          </p:nvPr>
        </p:nvSpPr>
        <p:spPr>
          <a:xfrm>
            <a:off x="2361749" y="1276475"/>
            <a:ext cx="5062307" cy="1159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Thanks!</a:t>
            </a:r>
            <a:endParaRPr sz="9600" dirty="0">
              <a:solidFill>
                <a:srgbClr val="FFFF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5" name="Google Shape;285;p38"/>
          <p:cNvSpPr/>
          <p:nvPr/>
        </p:nvSpPr>
        <p:spPr>
          <a:xfrm>
            <a:off x="638375" y="1863450"/>
            <a:ext cx="1416600" cy="1416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pic>
        <p:nvPicPr>
          <p:cNvPr id="286" name="Google Shape;286;p38"/>
          <p:cNvPicPr preferRelativeResize="0"/>
          <p:nvPr/>
        </p:nvPicPr>
        <p:blipFill rotWithShape="1">
          <a:blip r:embed="rId3">
            <a:alphaModFix/>
          </a:blip>
          <a:srcRect l="4861" t="-18800" r="60210" b="18799"/>
          <a:stretch/>
        </p:blipFill>
        <p:spPr>
          <a:xfrm>
            <a:off x="714368" y="1357900"/>
            <a:ext cx="1264600" cy="176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9"/>
          <p:cNvSpPr txBox="1">
            <a:spLocks noGrp="1"/>
          </p:cNvSpPr>
          <p:nvPr>
            <p:ph type="ctrTitle" idx="4294967295"/>
          </p:nvPr>
        </p:nvSpPr>
        <p:spPr>
          <a:xfrm>
            <a:off x="3242400" y="1054500"/>
            <a:ext cx="4674900" cy="1159800"/>
          </a:xfrm>
          <a:prstGeom prst="rect">
            <a:avLst/>
          </a:prstGeom>
          <a:effectLst>
            <a:outerShdw blurRad="14288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rgbClr val="9FC5E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</a:t>
            </a:r>
            <a:endParaRPr sz="9600" dirty="0">
              <a:solidFill>
                <a:srgbClr val="9FC5E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2" name="Google Shape;292;p39"/>
          <p:cNvSpPr/>
          <p:nvPr/>
        </p:nvSpPr>
        <p:spPr>
          <a:xfrm>
            <a:off x="638375" y="1863450"/>
            <a:ext cx="1416600" cy="1416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pic>
        <p:nvPicPr>
          <p:cNvPr id="293" name="Google Shape;293;p39"/>
          <p:cNvPicPr preferRelativeResize="0"/>
          <p:nvPr/>
        </p:nvPicPr>
        <p:blipFill rotWithShape="1">
          <a:blip r:embed="rId3">
            <a:alphaModFix/>
          </a:blip>
          <a:srcRect l="4861" t="-18800" r="60210" b="18799"/>
          <a:stretch/>
        </p:blipFill>
        <p:spPr>
          <a:xfrm>
            <a:off x="2054968" y="752750"/>
            <a:ext cx="1264600" cy="176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680325" y="475075"/>
            <a:ext cx="3226800" cy="430200"/>
          </a:xfrm>
          <a:prstGeom prst="rect">
            <a:avLst/>
          </a:prstGeom>
          <a:effectLst>
            <a:outerShdw blurRad="57150" dist="952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155CC"/>
                </a:solidFill>
              </a:rPr>
              <a:t>Contents</a:t>
            </a:r>
            <a:endParaRPr dirty="0">
              <a:solidFill>
                <a:srgbClr val="1155CC"/>
              </a:solidFill>
            </a:endParaRPr>
          </a:p>
        </p:txBody>
      </p:sp>
      <p:sp>
        <p:nvSpPr>
          <p:cNvPr id="99" name="Google Shape;99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" name="Google Shape;115;p20"/>
          <p:cNvSpPr txBox="1">
            <a:spLocks/>
          </p:cNvSpPr>
          <p:nvPr/>
        </p:nvSpPr>
        <p:spPr>
          <a:xfrm>
            <a:off x="1771029" y="1140904"/>
            <a:ext cx="5292019" cy="3608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Char char="▪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Char char="▫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Char char="▸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ko-KR" sz="2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2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 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소개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2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 </a:t>
            </a:r>
            <a:r>
              <a: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배경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 스택 </a:t>
            </a:r>
            <a:r>
              <a:rPr lang="en-US" altLang="ko-KR" sz="2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</a:t>
            </a:r>
            <a:r>
              <a:rPr lang="ko-KR" altLang="en-US" sz="2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Architecture</a:t>
            </a:r>
            <a:endParaRPr lang="ko-KR" altLang="en-US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2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  <a:endParaRPr lang="ko-KR" altLang="en-US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</a:t>
            </a:r>
            <a:r>
              <a:rPr lang="ko-KR" altLang="en-US" sz="2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</a:t>
            </a:r>
            <a:endParaRPr lang="en-US" altLang="ko-KR" sz="28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6. </a:t>
            </a:r>
            <a:r>
              <a:rPr lang="ko-KR" altLang="en-US" sz="2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결론</a:t>
            </a:r>
            <a:endParaRPr lang="ko-KR" altLang="en-US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ctrTitle"/>
          </p:nvPr>
        </p:nvSpPr>
        <p:spPr>
          <a:xfrm>
            <a:off x="826350" y="1604050"/>
            <a:ext cx="4638300" cy="1159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팀 소개</a:t>
            </a:r>
            <a:endParaRPr dirty="0"/>
          </a:p>
        </p:txBody>
      </p:sp>
      <p:sp>
        <p:nvSpPr>
          <p:cNvPr id="105" name="Google Shape;105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4" name="어벤져스 오프닝ost (192  kbps)(abdwap2.com)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000" end="16563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62248" y="2987602"/>
            <a:ext cx="432875" cy="3325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6000">
        <p14:reveal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098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3225" y="1324075"/>
            <a:ext cx="1588200" cy="1895011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675" y="1325850"/>
            <a:ext cx="1529400" cy="19227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2" name="Google Shape;112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body" idx="4294967295"/>
          </p:nvPr>
        </p:nvSpPr>
        <p:spPr>
          <a:xfrm>
            <a:off x="3911475" y="3198436"/>
            <a:ext cx="1331700" cy="17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김성민</a:t>
            </a:r>
            <a:endParaRPr sz="15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783F04"/>
                </a:solidFill>
                <a:latin typeface="+mn-ea"/>
                <a:ea typeface="+mn-ea"/>
              </a:rPr>
              <a:t>Main</a:t>
            </a:r>
            <a:endParaRPr sz="1500" b="1" dirty="0">
              <a:solidFill>
                <a:srgbClr val="783F04"/>
              </a:solidFill>
              <a:latin typeface="+mn-ea"/>
              <a:ea typeface="+mn-ea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 dirty="0">
                <a:latin typeface="+mn-ea"/>
                <a:ea typeface="+mn-ea"/>
              </a:rPr>
              <a:t>Back-End</a:t>
            </a:r>
            <a:endParaRPr sz="1500" dirty="0">
              <a:latin typeface="+mn-ea"/>
              <a:ea typeface="+mn-ea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999999"/>
                </a:solidFill>
                <a:latin typeface="+mn-ea"/>
                <a:ea typeface="+mn-ea"/>
              </a:rPr>
              <a:t>Sub</a:t>
            </a:r>
            <a:endParaRPr sz="1500" b="1" dirty="0">
              <a:solidFill>
                <a:srgbClr val="999999"/>
              </a:solidFill>
              <a:latin typeface="+mn-ea"/>
              <a:ea typeface="+mn-ea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 dirty="0">
                <a:latin typeface="+mn-ea"/>
                <a:ea typeface="+mn-ea"/>
              </a:rPr>
              <a:t>Front-End</a:t>
            </a:r>
            <a:endParaRPr sz="1500" dirty="0">
              <a:latin typeface="+mn-ea"/>
              <a:ea typeface="+mn-ea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500" dirty="0">
              <a:latin typeface="+mn-ea"/>
              <a:ea typeface="+mn-ea"/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649950" y="487493"/>
            <a:ext cx="3079500" cy="982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팀 소개</a:t>
            </a:r>
            <a:endParaRPr sz="2800" dirty="0">
              <a:solidFill>
                <a:srgbClr val="FF9900"/>
              </a:solidFill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3460125" y="618575"/>
            <a:ext cx="2234400" cy="59520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>
                <a:solidFill>
                  <a:srgbClr val="FFFFFF"/>
                </a:solidFill>
                <a:latin typeface="Titillium Web" panose="020B0600000101010101" charset="0"/>
                <a:ea typeface="나눔스퀘어 ExtraBold" panose="020B0600000101010101" pitchFamily="50" charset="-127"/>
                <a:cs typeface="Titillium Web"/>
                <a:sym typeface="Titillium Web"/>
              </a:rPr>
              <a:t>Yang-Vengers</a:t>
            </a:r>
            <a:endParaRPr sz="2600" dirty="0">
              <a:solidFill>
                <a:srgbClr val="FFFFFF"/>
              </a:solidFill>
              <a:latin typeface="Titillium Web" panose="020B0600000101010101" charset="0"/>
            </a:endParaRPr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9700" y="1317450"/>
            <a:ext cx="1529400" cy="19227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9075" y="1325850"/>
            <a:ext cx="1588200" cy="19059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36925" y="1325850"/>
            <a:ext cx="1529400" cy="1905900"/>
          </a:xfrm>
          <a:prstGeom prst="ellipse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" name="Google Shape;115;p20"/>
          <p:cNvSpPr txBox="1">
            <a:spLocks/>
          </p:cNvSpPr>
          <p:nvPr/>
        </p:nvSpPr>
        <p:spPr>
          <a:xfrm>
            <a:off x="2287175" y="3192586"/>
            <a:ext cx="1331700" cy="17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Char char="▪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Char char="▫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Char char="▸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 algn="ctr">
              <a:buFont typeface="Titillium Web"/>
              <a:buNone/>
            </a:pPr>
            <a:r>
              <a:rPr lang="ko-KR" altLang="en-US" sz="15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장우영</a:t>
            </a:r>
          </a:p>
          <a:p>
            <a:pPr marL="0" indent="0" algn="ctr">
              <a:buFont typeface="Titillium Web"/>
              <a:buNone/>
            </a:pPr>
            <a:r>
              <a:rPr lang="en-US" sz="1500" b="1" dirty="0" smtClean="0">
                <a:solidFill>
                  <a:srgbClr val="783F04"/>
                </a:solidFill>
                <a:latin typeface="+mn-ea"/>
                <a:ea typeface="+mn-ea"/>
              </a:rPr>
              <a:t>Main</a:t>
            </a:r>
          </a:p>
          <a:p>
            <a:pPr marL="0" indent="0" algn="ctr">
              <a:buFont typeface="Titillium Web"/>
              <a:buNone/>
            </a:pPr>
            <a:r>
              <a:rPr lang="en-US" sz="1500" dirty="0" smtClean="0">
                <a:latin typeface="+mn-ea"/>
                <a:ea typeface="+mn-ea"/>
              </a:rPr>
              <a:t>Front-End</a:t>
            </a:r>
          </a:p>
          <a:p>
            <a:pPr marL="0" indent="0" algn="ctr">
              <a:buFont typeface="Titillium Web"/>
              <a:buNone/>
            </a:pPr>
            <a:r>
              <a:rPr lang="en-US" sz="1500" b="1" dirty="0" smtClean="0">
                <a:solidFill>
                  <a:srgbClr val="999999"/>
                </a:solidFill>
                <a:latin typeface="+mn-ea"/>
                <a:ea typeface="+mn-ea"/>
              </a:rPr>
              <a:t>Sub</a:t>
            </a:r>
          </a:p>
          <a:p>
            <a:pPr marL="0" indent="0" algn="ctr">
              <a:buFont typeface="Titillium Web"/>
              <a:buNone/>
            </a:pPr>
            <a:r>
              <a:rPr lang="en-US" sz="1500" dirty="0" err="1" smtClean="0">
                <a:latin typeface="+mn-ea"/>
                <a:ea typeface="+mn-ea"/>
              </a:rPr>
              <a:t>BlockChain</a:t>
            </a:r>
            <a:endParaRPr lang="en-US" sz="1500" dirty="0" smtClean="0">
              <a:latin typeface="+mn-ea"/>
              <a:ea typeface="+mn-ea"/>
            </a:endParaRPr>
          </a:p>
        </p:txBody>
      </p:sp>
      <p:sp>
        <p:nvSpPr>
          <p:cNvPr id="20" name="Google Shape;115;p20"/>
          <p:cNvSpPr txBox="1">
            <a:spLocks/>
          </p:cNvSpPr>
          <p:nvPr/>
        </p:nvSpPr>
        <p:spPr>
          <a:xfrm>
            <a:off x="5533025" y="3198856"/>
            <a:ext cx="1331700" cy="17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Char char="▪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Char char="▫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Char char="▸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 algn="ctr">
              <a:buFont typeface="Titillium Web"/>
              <a:buNone/>
            </a:pPr>
            <a:r>
              <a:rPr lang="ko-KR" altLang="en-US" sz="1500" b="1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이정건</a:t>
            </a:r>
            <a:endParaRPr lang="ko-KR" altLang="en-US" sz="15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indent="0" algn="ctr">
              <a:buFont typeface="Titillium Web"/>
              <a:buNone/>
            </a:pPr>
            <a:r>
              <a:rPr lang="en-US" sz="1500" b="1" dirty="0" smtClean="0">
                <a:solidFill>
                  <a:srgbClr val="783F04"/>
                </a:solidFill>
                <a:latin typeface="+mn-ea"/>
                <a:ea typeface="+mn-ea"/>
              </a:rPr>
              <a:t>Main</a:t>
            </a:r>
          </a:p>
          <a:p>
            <a:pPr marL="0" indent="0" algn="ctr">
              <a:buFont typeface="Titillium Web"/>
              <a:buNone/>
            </a:pPr>
            <a:r>
              <a:rPr lang="en-US" sz="1500" dirty="0" smtClean="0">
                <a:latin typeface="+mn-ea"/>
                <a:ea typeface="+mn-ea"/>
              </a:rPr>
              <a:t>Back-End</a:t>
            </a:r>
          </a:p>
          <a:p>
            <a:pPr marL="0" indent="0" algn="ctr">
              <a:buFont typeface="Titillium Web"/>
              <a:buNone/>
            </a:pPr>
            <a:r>
              <a:rPr lang="en-US" sz="1500" b="1" dirty="0" smtClean="0">
                <a:solidFill>
                  <a:srgbClr val="999999"/>
                </a:solidFill>
                <a:latin typeface="+mn-ea"/>
                <a:ea typeface="+mn-ea"/>
              </a:rPr>
              <a:t>Sub</a:t>
            </a:r>
          </a:p>
          <a:p>
            <a:pPr marL="0" indent="0" algn="ctr">
              <a:buFont typeface="Titillium Web"/>
              <a:buNone/>
            </a:pPr>
            <a:r>
              <a:rPr lang="en-US" sz="1500" dirty="0" smtClean="0">
                <a:latin typeface="+mn-ea"/>
                <a:ea typeface="+mn-ea"/>
              </a:rPr>
              <a:t>Front-End</a:t>
            </a:r>
          </a:p>
        </p:txBody>
      </p:sp>
      <p:sp>
        <p:nvSpPr>
          <p:cNvPr id="21" name="Google Shape;115;p20"/>
          <p:cNvSpPr txBox="1">
            <a:spLocks/>
          </p:cNvSpPr>
          <p:nvPr/>
        </p:nvSpPr>
        <p:spPr>
          <a:xfrm>
            <a:off x="7154575" y="3192586"/>
            <a:ext cx="1340900" cy="17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Char char="▪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Char char="▫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Char char="▸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 algn="ctr">
              <a:buFont typeface="Titillium Web"/>
              <a:buNone/>
            </a:pPr>
            <a:r>
              <a:rPr lang="ko-KR" altLang="en-US" sz="1500" b="1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현진원</a:t>
            </a:r>
            <a:r>
              <a:rPr lang="en-US" altLang="ko-KR" sz="15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前팀장</a:t>
            </a:r>
            <a:r>
              <a:rPr lang="en-US" altLang="ko-KR" sz="15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marL="0" indent="0" algn="ctr">
              <a:buFont typeface="Titillium Web"/>
              <a:buNone/>
            </a:pPr>
            <a:r>
              <a:rPr lang="en-US" sz="1500" b="1" dirty="0" smtClean="0">
                <a:solidFill>
                  <a:srgbClr val="783F04"/>
                </a:solidFill>
                <a:latin typeface="+mn-ea"/>
                <a:ea typeface="+mn-ea"/>
              </a:rPr>
              <a:t>Main</a:t>
            </a:r>
          </a:p>
          <a:p>
            <a:pPr marL="0" indent="0" algn="ctr">
              <a:buFont typeface="Titillium Web"/>
              <a:buNone/>
            </a:pPr>
            <a:r>
              <a:rPr lang="en-US" sz="1500" dirty="0" err="1" smtClean="0">
                <a:latin typeface="+mn-ea"/>
                <a:ea typeface="+mn-ea"/>
              </a:rPr>
              <a:t>BlockChain</a:t>
            </a:r>
            <a:endParaRPr lang="en-US" sz="1500" dirty="0" smtClean="0">
              <a:latin typeface="+mn-ea"/>
              <a:ea typeface="+mn-ea"/>
            </a:endParaRPr>
          </a:p>
          <a:p>
            <a:pPr marL="0" indent="0" algn="ctr">
              <a:buFont typeface="Titillium Web"/>
              <a:buNone/>
            </a:pPr>
            <a:r>
              <a:rPr lang="en-US" sz="1500" b="1" dirty="0" smtClean="0">
                <a:solidFill>
                  <a:srgbClr val="999999"/>
                </a:solidFill>
                <a:latin typeface="+mn-ea"/>
                <a:ea typeface="+mn-ea"/>
              </a:rPr>
              <a:t>Sub</a:t>
            </a:r>
          </a:p>
          <a:p>
            <a:pPr marL="0" indent="0" algn="ctr">
              <a:buFont typeface="Titillium Web"/>
              <a:buNone/>
            </a:pPr>
            <a:r>
              <a:rPr lang="en-US" sz="1500" dirty="0" smtClean="0">
                <a:latin typeface="+mn-ea"/>
                <a:ea typeface="+mn-ea"/>
              </a:rPr>
              <a:t>Back-End</a:t>
            </a:r>
          </a:p>
        </p:txBody>
      </p:sp>
      <p:sp>
        <p:nvSpPr>
          <p:cNvPr id="22" name="Google Shape;115;p20"/>
          <p:cNvSpPr txBox="1">
            <a:spLocks/>
          </p:cNvSpPr>
          <p:nvPr/>
        </p:nvSpPr>
        <p:spPr>
          <a:xfrm>
            <a:off x="464590" y="3193936"/>
            <a:ext cx="1799570" cy="17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Char char="▪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Char char="▫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"/>
              <a:buChar char="▸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4E"/>
              </a:buClr>
              <a:buSzPts val="1800"/>
              <a:buFont typeface="Titillium Web"/>
              <a:buChar char="▹"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 algn="ctr">
              <a:buFont typeface="Titillium Web"/>
              <a:buNone/>
            </a:pPr>
            <a:r>
              <a:rPr lang="ko-KR" altLang="en-US" sz="15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박창현</a:t>
            </a:r>
            <a:r>
              <a:rPr lang="en-US" altLang="ko-KR" sz="15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5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現팀장</a:t>
            </a:r>
            <a:r>
              <a:rPr lang="en-US" altLang="ko-KR" sz="15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15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indent="0" algn="ctr">
              <a:buFont typeface="Titillium Web"/>
              <a:buNone/>
            </a:pPr>
            <a:r>
              <a:rPr lang="en-US" sz="1500" b="1" dirty="0" smtClean="0">
                <a:solidFill>
                  <a:srgbClr val="783F04"/>
                </a:solidFill>
                <a:latin typeface="+mn-ea"/>
                <a:ea typeface="+mn-ea"/>
              </a:rPr>
              <a:t>Main</a:t>
            </a:r>
          </a:p>
          <a:p>
            <a:pPr marL="0" indent="0" algn="ctr">
              <a:buFont typeface="Titillium Web"/>
              <a:buNone/>
            </a:pPr>
            <a:r>
              <a:rPr lang="en-US" sz="1500" dirty="0" err="1" smtClean="0">
                <a:latin typeface="+mn-ea"/>
                <a:ea typeface="+mn-ea"/>
              </a:rPr>
              <a:t>BlockChain</a:t>
            </a:r>
            <a:endParaRPr lang="en-US" sz="1500" dirty="0" smtClean="0">
              <a:latin typeface="+mn-ea"/>
              <a:ea typeface="+mn-ea"/>
            </a:endParaRPr>
          </a:p>
          <a:p>
            <a:pPr marL="0" indent="0" algn="ctr">
              <a:buFont typeface="Titillium Web"/>
              <a:buNone/>
            </a:pPr>
            <a:r>
              <a:rPr lang="en-US" sz="1500" b="1" dirty="0" smtClean="0">
                <a:solidFill>
                  <a:srgbClr val="999999"/>
                </a:solidFill>
                <a:latin typeface="+mn-ea"/>
                <a:ea typeface="+mn-ea"/>
              </a:rPr>
              <a:t>Sub</a:t>
            </a:r>
          </a:p>
          <a:p>
            <a:pPr marL="0" indent="0" algn="ctr">
              <a:buFont typeface="Titillium Web"/>
              <a:buNone/>
            </a:pPr>
            <a:r>
              <a:rPr lang="en-US" sz="1500" dirty="0" smtClean="0">
                <a:latin typeface="+mn-ea"/>
                <a:ea typeface="+mn-ea"/>
              </a:rPr>
              <a:t>Server Deployment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ctrTitle"/>
          </p:nvPr>
        </p:nvSpPr>
        <p:spPr>
          <a:xfrm>
            <a:off x="826350" y="1604050"/>
            <a:ext cx="4638300" cy="1159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기획 배경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title"/>
          </p:nvPr>
        </p:nvSpPr>
        <p:spPr>
          <a:xfrm>
            <a:off x="641675" y="492700"/>
            <a:ext cx="3198900" cy="857400"/>
          </a:xfrm>
          <a:prstGeom prst="rect">
            <a:avLst/>
          </a:prstGeom>
          <a:effectLst>
            <a:outerShdw blurRad="57150" dist="952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기획 배경</a:t>
            </a:r>
            <a:endParaRPr dirty="0">
              <a:solidFill>
                <a:srgbClr val="FF004E"/>
              </a:solidFill>
            </a:endParaRPr>
          </a:p>
        </p:txBody>
      </p:sp>
      <p:sp>
        <p:nvSpPr>
          <p:cNvPr id="138" name="Google Shape;138;p22"/>
          <p:cNvSpPr txBox="1"/>
          <p:nvPr/>
        </p:nvSpPr>
        <p:spPr>
          <a:xfrm>
            <a:off x="4661021" y="3113091"/>
            <a:ext cx="4366248" cy="12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거래 내역 조회가</a:t>
            </a:r>
            <a:r>
              <a:rPr lang="en" sz="1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 가능해짐으로써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투명성이 극대화되고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탈중앙화</a:t>
            </a:r>
            <a:r>
              <a:rPr lang="en" sz="1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된 </a:t>
            </a:r>
            <a:r>
              <a:rPr lang="en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빅데이터 수집으로 인한 </a:t>
            </a:r>
            <a:endParaRPr sz="18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다양한 비즈니스 기대</a:t>
            </a:r>
            <a:endParaRPr sz="18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Titillium Web"/>
              <a:sym typeface="Titillium Web"/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5071374" y="2250578"/>
            <a:ext cx="3688795" cy="453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투명화된 건물 관리 </a:t>
            </a:r>
            <a:r>
              <a:rPr lang="en" sz="1800" u="sng" dirty="0" smtClean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및 거래</a:t>
            </a:r>
            <a:r>
              <a:rPr lang="en" sz="1800" u="sng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 </a:t>
            </a:r>
            <a:r>
              <a:rPr lang="ko-KR" altLang="en-US" sz="1800" u="sng" dirty="0" smtClean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내역 조회</a:t>
            </a:r>
            <a:endParaRPr sz="1800" u="sng" dirty="0">
              <a:solidFill>
                <a:schemeClr val="accen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itillium Web"/>
              <a:sym typeface="Titillium Web"/>
            </a:endParaRPr>
          </a:p>
        </p:txBody>
      </p:sp>
      <p:sp>
        <p:nvSpPr>
          <p:cNvPr id="9" name="Google Shape;139;p22"/>
          <p:cNvSpPr txBox="1"/>
          <p:nvPr/>
        </p:nvSpPr>
        <p:spPr>
          <a:xfrm>
            <a:off x="5208189" y="1062821"/>
            <a:ext cx="3415169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건물 이력을 </a:t>
            </a:r>
            <a:r>
              <a:rPr lang="ko-KR" altLang="en-US" sz="1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블록체인</a:t>
            </a:r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 분산 원장 시스템에 등록하여 </a:t>
            </a:r>
            <a:r>
              <a:rPr lang="ko-KR" altLang="en-US" sz="18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신뢰성</a:t>
            </a:r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tillium Web"/>
                <a:sym typeface="Titillium Web"/>
              </a:rPr>
              <a:t>을 제공</a:t>
            </a: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6844145" y="1834941"/>
            <a:ext cx="0" cy="41563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6844145" y="2703632"/>
            <a:ext cx="0" cy="41563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55" y="1362280"/>
            <a:ext cx="3787986" cy="79897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876" y="3734860"/>
            <a:ext cx="4098145" cy="6055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639" y="2599127"/>
            <a:ext cx="4318433" cy="6184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/>
      <p:bldP spid="139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ctrTitle"/>
          </p:nvPr>
        </p:nvSpPr>
        <p:spPr>
          <a:xfrm>
            <a:off x="826349" y="1604050"/>
            <a:ext cx="5886508" cy="1159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 smtClean="0"/>
              <a:t>기술 스택 &amp; </a:t>
            </a:r>
            <a:r>
              <a:rPr lang="en-US" altLang="ko-KR" dirty="0"/>
              <a:t>Architecture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>
            <a:spLocks noGrp="1"/>
          </p:cNvSpPr>
          <p:nvPr>
            <p:ph type="title"/>
          </p:nvPr>
        </p:nvSpPr>
        <p:spPr>
          <a:xfrm>
            <a:off x="641674" y="492700"/>
            <a:ext cx="4324413" cy="857400"/>
          </a:xfrm>
          <a:prstGeom prst="rect">
            <a:avLst/>
          </a:prstGeom>
          <a:effectLst>
            <a:outerShdw blurRad="57150" dist="952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 smtClean="0"/>
              <a:t>기술 스택 &amp; </a:t>
            </a:r>
            <a:r>
              <a:rPr lang="en-US" dirty="0" smtClean="0"/>
              <a:t>Architecture</a:t>
            </a:r>
            <a:endParaRPr dirty="0"/>
          </a:p>
        </p:txBody>
      </p:sp>
      <p:sp>
        <p:nvSpPr>
          <p:cNvPr id="151" name="Google Shape;151;p2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300" y="1654325"/>
            <a:ext cx="55245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9438" y="1620988"/>
            <a:ext cx="57150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1338" y="2861625"/>
            <a:ext cx="647700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4713" y="2835413"/>
            <a:ext cx="561975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6150" y="3949813"/>
            <a:ext cx="619125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48013" y="3897438"/>
            <a:ext cx="514350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84975" y="3835590"/>
            <a:ext cx="571500" cy="583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06896" y="3781675"/>
            <a:ext cx="890629" cy="58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05488" y="3723938"/>
            <a:ext cx="628650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921925" y="3757263"/>
            <a:ext cx="64770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7075" y="2202013"/>
            <a:ext cx="1057275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709900" y="2292500"/>
            <a:ext cx="990600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30425" y="3497400"/>
            <a:ext cx="790575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790863" y="3510500"/>
            <a:ext cx="828675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978063" y="4621325"/>
            <a:ext cx="495300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705150" y="4511800"/>
            <a:ext cx="1000125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921925" y="4515550"/>
            <a:ext cx="647700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067913" y="4515575"/>
            <a:ext cx="609600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4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161688" y="4515550"/>
            <a:ext cx="781050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125701" y="1035225"/>
            <a:ext cx="1158461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4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744400" y="3215925"/>
            <a:ext cx="130004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4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3642125" y="4459463"/>
            <a:ext cx="457200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4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6169300" y="3149250"/>
            <a:ext cx="250105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4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5419649" y="1610449"/>
            <a:ext cx="571500" cy="57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4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6325586" y="1673402"/>
            <a:ext cx="1596350" cy="4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4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419650" y="1118200"/>
            <a:ext cx="1441650" cy="4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4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5210100" y="2297263"/>
            <a:ext cx="990600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4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6600663" y="2228600"/>
            <a:ext cx="1133475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4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4258225" y="1593813"/>
            <a:ext cx="66675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4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4156463" y="2259225"/>
            <a:ext cx="809625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4"/>
          <p:cNvSpPr/>
          <p:nvPr/>
        </p:nvSpPr>
        <p:spPr>
          <a:xfrm>
            <a:off x="3063400" y="1118200"/>
            <a:ext cx="51300" cy="39081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4"/>
          <p:cNvSpPr/>
          <p:nvPr/>
        </p:nvSpPr>
        <p:spPr>
          <a:xfrm rot="5400000">
            <a:off x="5782425" y="408801"/>
            <a:ext cx="38100" cy="50406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" name="Google Shape;184;p24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4515868" y="3884275"/>
            <a:ext cx="53340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282493" y="4459463"/>
            <a:ext cx="1000125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4"/>
          <p:cNvSpPr/>
          <p:nvPr/>
        </p:nvSpPr>
        <p:spPr>
          <a:xfrm>
            <a:off x="5775825" y="3084613"/>
            <a:ext cx="51300" cy="19359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0" name="Google Shape;150;p24"/>
          <p:cNvSpPr txBox="1">
            <a:spLocks noGrp="1"/>
          </p:cNvSpPr>
          <p:nvPr>
            <p:ph type="title"/>
          </p:nvPr>
        </p:nvSpPr>
        <p:spPr>
          <a:xfrm>
            <a:off x="641674" y="492700"/>
            <a:ext cx="4324413" cy="857400"/>
          </a:xfrm>
          <a:prstGeom prst="rect">
            <a:avLst/>
          </a:prstGeom>
          <a:effectLst>
            <a:outerShdw blurRad="57150" dist="952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 smtClean="0"/>
              <a:t>기술 스택 &amp; </a:t>
            </a:r>
            <a:r>
              <a:rPr lang="en-US" dirty="0" smtClean="0"/>
              <a:t>Architecture</a:t>
            </a:r>
            <a:endParaRPr dirty="0"/>
          </a:p>
        </p:txBody>
      </p:sp>
      <p:pic>
        <p:nvPicPr>
          <p:cNvPr id="204" name="Picture 2" descr="vue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415" y="1855293"/>
            <a:ext cx="512043" cy="51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" name="직사각형 204"/>
          <p:cNvSpPr/>
          <p:nvPr/>
        </p:nvSpPr>
        <p:spPr>
          <a:xfrm>
            <a:off x="1053653" y="1219200"/>
            <a:ext cx="4834529" cy="353065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pic>
        <p:nvPicPr>
          <p:cNvPr id="206" name="그림 2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758" y="1311996"/>
            <a:ext cx="527867" cy="367623"/>
          </a:xfrm>
          <a:prstGeom prst="rect">
            <a:avLst/>
          </a:prstGeom>
        </p:spPr>
      </p:pic>
      <p:sp>
        <p:nvSpPr>
          <p:cNvPr id="207" name="직사각형 206"/>
          <p:cNvSpPr/>
          <p:nvPr/>
        </p:nvSpPr>
        <p:spPr>
          <a:xfrm>
            <a:off x="1493340" y="1840827"/>
            <a:ext cx="1444095" cy="26903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08" name="TextBox 207"/>
          <p:cNvSpPr txBox="1"/>
          <p:nvPr/>
        </p:nvSpPr>
        <p:spPr>
          <a:xfrm>
            <a:off x="198582" y="3343519"/>
            <a:ext cx="6083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Client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1672443" y="1310340"/>
            <a:ext cx="17984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https://i02b201.p.ssafy.io</a:t>
            </a:r>
          </a:p>
        </p:txBody>
      </p:sp>
      <p:sp>
        <p:nvSpPr>
          <p:cNvPr id="210" name="직사각형 209"/>
          <p:cNvSpPr/>
          <p:nvPr/>
        </p:nvSpPr>
        <p:spPr>
          <a:xfrm>
            <a:off x="4820419" y="1907668"/>
            <a:ext cx="903716" cy="262201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211" name="직선 화살표 연결선 210"/>
          <p:cNvCxnSpPr/>
          <p:nvPr/>
        </p:nvCxnSpPr>
        <p:spPr>
          <a:xfrm>
            <a:off x="819969" y="2745530"/>
            <a:ext cx="460191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/>
          <p:cNvSpPr/>
          <p:nvPr/>
        </p:nvSpPr>
        <p:spPr>
          <a:xfrm>
            <a:off x="1397509" y="1760223"/>
            <a:ext cx="4400618" cy="28470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214" name="직선 화살표 연결선 213"/>
          <p:cNvCxnSpPr/>
          <p:nvPr/>
        </p:nvCxnSpPr>
        <p:spPr>
          <a:xfrm flipH="1">
            <a:off x="819969" y="3253930"/>
            <a:ext cx="417518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" name="Picture 28" descr="nginx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935" y="4116309"/>
            <a:ext cx="411860" cy="41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" name="직사각형 215"/>
          <p:cNvSpPr/>
          <p:nvPr/>
        </p:nvSpPr>
        <p:spPr>
          <a:xfrm>
            <a:off x="1602796" y="2011681"/>
            <a:ext cx="741223" cy="241390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</a:t>
            </a: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Browser</a:t>
            </a:r>
          </a:p>
          <a:p>
            <a:pPr algn="ctr"/>
            <a:endParaRPr lang="en-US" altLang="ko-KR" sz="1000" dirty="0" smtClean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17" name="직선 화살표 연결선 216"/>
          <p:cNvCxnSpPr/>
          <p:nvPr/>
        </p:nvCxnSpPr>
        <p:spPr>
          <a:xfrm flipV="1">
            <a:off x="2395248" y="2739427"/>
            <a:ext cx="1023553" cy="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직사각형 218"/>
          <p:cNvSpPr/>
          <p:nvPr/>
        </p:nvSpPr>
        <p:spPr>
          <a:xfrm>
            <a:off x="3472440" y="3362315"/>
            <a:ext cx="997496" cy="116736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pic>
        <p:nvPicPr>
          <p:cNvPr id="220" name="Picture 32" descr="swagger icon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155" y="4110522"/>
            <a:ext cx="864380" cy="32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1" name="Picture 34" descr="rest api icon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614" y="3397467"/>
            <a:ext cx="639148" cy="67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2" name="직사각형 221"/>
          <p:cNvSpPr/>
          <p:nvPr/>
        </p:nvSpPr>
        <p:spPr>
          <a:xfrm>
            <a:off x="3462802" y="1907668"/>
            <a:ext cx="1007133" cy="109567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224" name="직선 화살표 연결선 223"/>
          <p:cNvCxnSpPr/>
          <p:nvPr/>
        </p:nvCxnSpPr>
        <p:spPr>
          <a:xfrm>
            <a:off x="4725250" y="2116276"/>
            <a:ext cx="240837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Picture 38" descr="database icon 이미지 검색결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680" y="3689489"/>
            <a:ext cx="442085" cy="44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0" name="그림 2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22967" y="2047806"/>
            <a:ext cx="437430" cy="426676"/>
          </a:xfrm>
          <a:prstGeom prst="rect">
            <a:avLst/>
          </a:prstGeom>
        </p:spPr>
      </p:pic>
      <p:pic>
        <p:nvPicPr>
          <p:cNvPr id="237" name="Picture 2" descr="spring boot icon 이미지 검색결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578" y="1926733"/>
            <a:ext cx="698465" cy="63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9" name="TextBox 238"/>
          <p:cNvSpPr txBox="1"/>
          <p:nvPr/>
        </p:nvSpPr>
        <p:spPr>
          <a:xfrm>
            <a:off x="3615671" y="2474482"/>
            <a:ext cx="592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Spring Boot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0" name="TextBox 239"/>
          <p:cNvSpPr txBox="1"/>
          <p:nvPr/>
        </p:nvSpPr>
        <p:spPr>
          <a:xfrm>
            <a:off x="2327020" y="2262616"/>
            <a:ext cx="627415" cy="244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Vue.js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 descr="Client Icon #336100 - Free Icons Library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36" y="2599570"/>
            <a:ext cx="490318" cy="68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3" name="직선 화살표 연결선 242"/>
          <p:cNvCxnSpPr/>
          <p:nvPr/>
        </p:nvCxnSpPr>
        <p:spPr>
          <a:xfrm>
            <a:off x="2659437" y="1524693"/>
            <a:ext cx="1865" cy="23553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/>
          <p:cNvCxnSpPr/>
          <p:nvPr/>
        </p:nvCxnSpPr>
        <p:spPr>
          <a:xfrm flipV="1">
            <a:off x="1309505" y="1703957"/>
            <a:ext cx="0" cy="10735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화살표 연결선 244"/>
          <p:cNvCxnSpPr/>
          <p:nvPr/>
        </p:nvCxnSpPr>
        <p:spPr>
          <a:xfrm flipH="1">
            <a:off x="2358767" y="2519203"/>
            <a:ext cx="153107" cy="1607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화살표 연결선 247"/>
          <p:cNvCxnSpPr/>
          <p:nvPr/>
        </p:nvCxnSpPr>
        <p:spPr>
          <a:xfrm>
            <a:off x="3832519" y="3034917"/>
            <a:ext cx="0" cy="30472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화살표 연결선 248"/>
          <p:cNvCxnSpPr/>
          <p:nvPr/>
        </p:nvCxnSpPr>
        <p:spPr>
          <a:xfrm flipV="1">
            <a:off x="4183107" y="3039348"/>
            <a:ext cx="0" cy="300292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관련 이미지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394" y="2532503"/>
            <a:ext cx="415107" cy="41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0" name="직선 화살표 연결선 249"/>
          <p:cNvCxnSpPr/>
          <p:nvPr/>
        </p:nvCxnSpPr>
        <p:spPr>
          <a:xfrm flipH="1">
            <a:off x="2358767" y="3817759"/>
            <a:ext cx="1023552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7" name="그룹 1056"/>
          <p:cNvGrpSpPr/>
          <p:nvPr/>
        </p:nvGrpSpPr>
        <p:grpSpPr>
          <a:xfrm>
            <a:off x="3801250" y="1009675"/>
            <a:ext cx="4319493" cy="835181"/>
            <a:chOff x="3801250" y="1009675"/>
            <a:chExt cx="4319493" cy="835181"/>
          </a:xfrm>
        </p:grpSpPr>
        <p:cxnSp>
          <p:nvCxnSpPr>
            <p:cNvPr id="223" name="직선 화살표 연결선 222"/>
            <p:cNvCxnSpPr/>
            <p:nvPr/>
          </p:nvCxnSpPr>
          <p:spPr>
            <a:xfrm>
              <a:off x="8110583" y="1009675"/>
              <a:ext cx="0" cy="209524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꺾인 연결선 121"/>
            <p:cNvCxnSpPr/>
            <p:nvPr/>
          </p:nvCxnSpPr>
          <p:spPr>
            <a:xfrm flipV="1">
              <a:off x="3801250" y="1019835"/>
              <a:ext cx="4319493" cy="825021"/>
            </a:xfrm>
            <a:prstGeom prst="bentConnector3">
              <a:avLst>
                <a:gd name="adj1" fmla="val 269"/>
              </a:avLst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6" name="직사각형 255"/>
          <p:cNvSpPr/>
          <p:nvPr/>
        </p:nvSpPr>
        <p:spPr>
          <a:xfrm>
            <a:off x="5992916" y="1219199"/>
            <a:ext cx="2820007" cy="353065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62" name="TextBox 261"/>
          <p:cNvSpPr txBox="1"/>
          <p:nvPr/>
        </p:nvSpPr>
        <p:spPr>
          <a:xfrm>
            <a:off x="6083234" y="1752372"/>
            <a:ext cx="1805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Fabric </a:t>
            </a:r>
            <a:r>
              <a:rPr lang="en-US" altLang="ko-KR" sz="10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BlockChain</a:t>
            </a:r>
            <a:r>
              <a: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Network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056" name="그룹 1055"/>
          <p:cNvGrpSpPr/>
          <p:nvPr/>
        </p:nvGrpSpPr>
        <p:grpSpPr>
          <a:xfrm>
            <a:off x="4172309" y="1109857"/>
            <a:ext cx="2463189" cy="774335"/>
            <a:chOff x="4172309" y="1109857"/>
            <a:chExt cx="2463189" cy="774335"/>
          </a:xfrm>
        </p:grpSpPr>
        <p:cxnSp>
          <p:nvCxnSpPr>
            <p:cNvPr id="1047" name="직선 연결선 1046"/>
            <p:cNvCxnSpPr/>
            <p:nvPr/>
          </p:nvCxnSpPr>
          <p:spPr>
            <a:xfrm>
              <a:off x="6623050" y="1109857"/>
              <a:ext cx="0" cy="92833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꺾인 연결선 1050"/>
            <p:cNvCxnSpPr/>
            <p:nvPr/>
          </p:nvCxnSpPr>
          <p:spPr>
            <a:xfrm rot="10800000" flipV="1">
              <a:off x="4172309" y="1122756"/>
              <a:ext cx="2463189" cy="761436"/>
            </a:xfrm>
            <a:prstGeom prst="bentConnector3">
              <a:avLst>
                <a:gd name="adj1" fmla="val 100116"/>
              </a:avLst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6" name="직선 화살표 연결선 225"/>
          <p:cNvCxnSpPr/>
          <p:nvPr/>
        </p:nvCxnSpPr>
        <p:spPr>
          <a:xfrm flipH="1">
            <a:off x="4681104" y="2327283"/>
            <a:ext cx="264276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/>
          <p:cNvSpPr txBox="1"/>
          <p:nvPr/>
        </p:nvSpPr>
        <p:spPr>
          <a:xfrm>
            <a:off x="6576393" y="1309234"/>
            <a:ext cx="17009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i02bch4.p.ssafy.io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7" name="모서리가 둥근 직사각형 336"/>
          <p:cNvSpPr/>
          <p:nvPr/>
        </p:nvSpPr>
        <p:spPr>
          <a:xfrm>
            <a:off x="6067357" y="1725172"/>
            <a:ext cx="1779925" cy="296291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3" name="모서리가 둥근 직사각형 342"/>
          <p:cNvSpPr/>
          <p:nvPr/>
        </p:nvSpPr>
        <p:spPr>
          <a:xfrm>
            <a:off x="7951788" y="1742389"/>
            <a:ext cx="803487" cy="103751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273" y="1311996"/>
            <a:ext cx="527867" cy="367623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6133170" y="3364049"/>
            <a:ext cx="875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i="1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orderer</a:t>
            </a:r>
            <a:endParaRPr lang="en-US" altLang="ko-KR" sz="1000" i="1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000" i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(port:7050)</a:t>
            </a:r>
            <a:endParaRPr lang="ko-KR" altLang="en-US" sz="1000" i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959048" y="3378595"/>
            <a:ext cx="841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i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Peer</a:t>
            </a:r>
          </a:p>
          <a:p>
            <a:pPr algn="ctr"/>
            <a:r>
              <a:rPr lang="en-US" altLang="ko-KR" sz="1000" i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(port:7051)</a:t>
            </a:r>
            <a:endParaRPr lang="ko-KR" altLang="en-US" sz="1000" i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027074" y="3824447"/>
            <a:ext cx="759388" cy="405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peer0.</a:t>
            </a:r>
          </a:p>
          <a:p>
            <a:pPr algn="ctr"/>
            <a:r>
              <a: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HFTeam1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118796" y="3819809"/>
            <a:ext cx="901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orderer0.</a:t>
            </a:r>
          </a:p>
          <a:p>
            <a:pPr algn="ctr"/>
            <a:r>
              <a:rPr lang="en-US" altLang="ko-KR" sz="10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ordererorg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6170124" y="2052318"/>
            <a:ext cx="1580343" cy="103751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6652831" y="2065226"/>
            <a:ext cx="6575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i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channel</a:t>
            </a:r>
            <a:endParaRPr lang="ko-KR" altLang="en-US" sz="1000" i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422963" y="2507311"/>
            <a:ext cx="10681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team1channel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AutoShape 2" descr="파일의, 유형, docker 무료 아이콘 의 vsco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8" name="Picture 4" descr="Docker Icon of Flat style - Available in SVG, PNG, EPS, AI &amp; Icon ...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488" y="1883619"/>
            <a:ext cx="509649" cy="50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직사각형 73"/>
          <p:cNvSpPr/>
          <p:nvPr/>
        </p:nvSpPr>
        <p:spPr>
          <a:xfrm>
            <a:off x="4955036" y="2369219"/>
            <a:ext cx="664877" cy="20404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6" name="직선 연결선 5"/>
          <p:cNvCxnSpPr>
            <a:stCxn id="69" idx="2"/>
            <a:endCxn id="79" idx="0"/>
          </p:cNvCxnSpPr>
          <p:nvPr/>
        </p:nvCxnSpPr>
        <p:spPr>
          <a:xfrm>
            <a:off x="6960296" y="3089828"/>
            <a:ext cx="428059" cy="267174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모서리가 둥근 직사각형 78"/>
          <p:cNvSpPr/>
          <p:nvPr/>
        </p:nvSpPr>
        <p:spPr>
          <a:xfrm>
            <a:off x="7000626" y="3357002"/>
            <a:ext cx="775458" cy="103751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/>
          <p:cNvSpPr txBox="1"/>
          <p:nvPr/>
        </p:nvSpPr>
        <p:spPr>
          <a:xfrm>
            <a:off x="7934502" y="1804064"/>
            <a:ext cx="848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i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 Server</a:t>
            </a:r>
          </a:p>
          <a:p>
            <a:pPr algn="ctr"/>
            <a:r>
              <a:rPr lang="en-US" altLang="ko-KR" sz="1000" i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(port:8054)</a:t>
            </a:r>
            <a:endParaRPr lang="ko-KR" altLang="en-US" sz="1000" i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7950050" y="3091389"/>
            <a:ext cx="805225" cy="555104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/>
          <p:nvPr/>
        </p:nvSpPr>
        <p:spPr>
          <a:xfrm>
            <a:off x="8130307" y="3253930"/>
            <a:ext cx="4556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MSP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8" name="꺾인 연결선 27"/>
          <p:cNvCxnSpPr>
            <a:stCxn id="102" idx="2"/>
          </p:cNvCxnSpPr>
          <p:nvPr/>
        </p:nvCxnSpPr>
        <p:spPr>
          <a:xfrm rot="5400000">
            <a:off x="7759016" y="3753312"/>
            <a:ext cx="700466" cy="486828"/>
          </a:xfrm>
          <a:prstGeom prst="bentConnector3">
            <a:avLst>
              <a:gd name="adj1" fmla="val 97865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>
            <a:stCxn id="343" idx="2"/>
            <a:endCxn id="102" idx="0"/>
          </p:cNvCxnSpPr>
          <p:nvPr/>
        </p:nvCxnSpPr>
        <p:spPr>
          <a:xfrm flipH="1">
            <a:off x="8352663" y="2779899"/>
            <a:ext cx="869" cy="31149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/>
          <p:cNvSpPr/>
          <p:nvPr/>
        </p:nvSpPr>
        <p:spPr>
          <a:xfrm>
            <a:off x="6182995" y="3357002"/>
            <a:ext cx="775458" cy="103751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5" name="직선 연결선 134"/>
          <p:cNvCxnSpPr>
            <a:stCxn id="69" idx="2"/>
            <a:endCxn id="134" idx="0"/>
          </p:cNvCxnSpPr>
          <p:nvPr/>
        </p:nvCxnSpPr>
        <p:spPr>
          <a:xfrm flipH="1">
            <a:off x="6570724" y="3089828"/>
            <a:ext cx="389572" cy="267174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39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idele template">
  <a:themeElements>
    <a:clrScheme name="Custom 347">
      <a:dk1>
        <a:srgbClr val="000000"/>
      </a:dk1>
      <a:lt1>
        <a:srgbClr val="FFFFFF"/>
      </a:lt1>
      <a:dk2>
        <a:srgbClr val="3F3F3F"/>
      </a:dk2>
      <a:lt2>
        <a:srgbClr val="F3F3F3"/>
      </a:lt2>
      <a:accent1>
        <a:srgbClr val="FF004E"/>
      </a:accent1>
      <a:accent2>
        <a:srgbClr val="901829"/>
      </a:accent2>
      <a:accent3>
        <a:srgbClr val="5AB1C9"/>
      </a:accent3>
      <a:accent4>
        <a:srgbClr val="66B368"/>
      </a:accent4>
      <a:accent5>
        <a:srgbClr val="EFAB00"/>
      </a:accent5>
      <a:accent6>
        <a:srgbClr val="E5804B"/>
      </a:accent6>
      <a:hlink>
        <a:srgbClr val="FF004E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1310</TotalTime>
  <Words>1308</Words>
  <Application>Microsoft Office PowerPoint</Application>
  <PresentationFormat>화면 슬라이드 쇼(16:9)</PresentationFormat>
  <Paragraphs>238</Paragraphs>
  <Slides>17</Slides>
  <Notes>17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Arial</vt:lpstr>
      <vt:lpstr>맑은 고딕</vt:lpstr>
      <vt:lpstr>Titillium Web</vt:lpstr>
      <vt:lpstr>나눔스퀘어 Bold</vt:lpstr>
      <vt:lpstr>나눔스퀘어 ExtraBold</vt:lpstr>
      <vt:lpstr>Fidele template</vt:lpstr>
      <vt:lpstr> 하이퍼레저 패브릭을 이용한 부동산 거래 내역 조회</vt:lpstr>
      <vt:lpstr>Contents</vt:lpstr>
      <vt:lpstr>팀 소개</vt:lpstr>
      <vt:lpstr>PowerPoint 프레젠테이션</vt:lpstr>
      <vt:lpstr>기획 배경</vt:lpstr>
      <vt:lpstr>기획 배경</vt:lpstr>
      <vt:lpstr>기술 스택 &amp; Architecture</vt:lpstr>
      <vt:lpstr>기술 스택 &amp; Architecture</vt:lpstr>
      <vt:lpstr>기술 스택 &amp; Architecture</vt:lpstr>
      <vt:lpstr>구현</vt:lpstr>
      <vt:lpstr>BackEnd</vt:lpstr>
      <vt:lpstr>Hyperledger Fabric Chaincode</vt:lpstr>
      <vt:lpstr>Hyperledger Fabric Chaincode</vt:lpstr>
      <vt:lpstr>시연</vt:lpstr>
      <vt:lpstr>결론</vt:lpstr>
      <vt:lpstr>Thanks!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하이퍼레저 패브릭을 이용한 부동산 거래 내역 조회</dc:title>
  <dc:creator>multicampus</dc:creator>
  <cp:lastModifiedBy>multicampus</cp:lastModifiedBy>
  <cp:revision>80</cp:revision>
  <dcterms:modified xsi:type="dcterms:W3CDTF">2020-04-30T19:28:28Z</dcterms:modified>
</cp:coreProperties>
</file>